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31" r:id="rId3"/>
    <p:sldId id="299" r:id="rId4"/>
    <p:sldId id="337" r:id="rId5"/>
    <p:sldId id="348" r:id="rId6"/>
    <p:sldId id="363" r:id="rId7"/>
    <p:sldId id="264" r:id="rId8"/>
    <p:sldId id="266" r:id="rId9"/>
    <p:sldId id="267" r:id="rId10"/>
    <p:sldId id="268" r:id="rId11"/>
    <p:sldId id="349" r:id="rId12"/>
    <p:sldId id="347" r:id="rId13"/>
    <p:sldId id="340" r:id="rId14"/>
    <p:sldId id="353" r:id="rId15"/>
    <p:sldId id="354" r:id="rId16"/>
    <p:sldId id="355" r:id="rId17"/>
    <p:sldId id="342" r:id="rId18"/>
    <p:sldId id="350" r:id="rId19"/>
    <p:sldId id="341" r:id="rId20"/>
    <p:sldId id="351" r:id="rId21"/>
    <p:sldId id="333" r:id="rId22"/>
    <p:sldId id="352" r:id="rId23"/>
    <p:sldId id="335" r:id="rId24"/>
    <p:sldId id="356" r:id="rId25"/>
    <p:sldId id="357" r:id="rId26"/>
    <p:sldId id="369" r:id="rId27"/>
    <p:sldId id="364" r:id="rId28"/>
    <p:sldId id="365" r:id="rId29"/>
    <p:sldId id="367" r:id="rId30"/>
    <p:sldId id="368" r:id="rId31"/>
    <p:sldId id="358" r:id="rId32"/>
    <p:sldId id="370" r:id="rId33"/>
    <p:sldId id="371" r:id="rId34"/>
    <p:sldId id="373" r:id="rId35"/>
    <p:sldId id="359" r:id="rId36"/>
    <p:sldId id="374" r:id="rId37"/>
    <p:sldId id="375" r:id="rId38"/>
    <p:sldId id="376" r:id="rId39"/>
    <p:sldId id="377" r:id="rId40"/>
    <p:sldId id="361" r:id="rId41"/>
    <p:sldId id="378" r:id="rId42"/>
    <p:sldId id="379" r:id="rId43"/>
    <p:sldId id="27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B8B8"/>
    <a:srgbClr val="385D8A"/>
    <a:srgbClr val="FFFF00"/>
    <a:srgbClr val="F2E8E7"/>
    <a:srgbClr val="FFD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95541" autoAdjust="0"/>
  </p:normalViewPr>
  <p:slideViewPr>
    <p:cSldViewPr snapToGrid="0">
      <p:cViewPr varScale="1">
        <p:scale>
          <a:sx n="144" d="100"/>
          <a:sy n="144" d="100"/>
        </p:scale>
        <p:origin x="5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95AB8-17E4-46A8-9A56-CF3A8EF28F0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D61CC-B3FA-41DE-9D46-D4070D665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8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D317C-8781-4A06-B0A4-1A4C5107CC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6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D317C-8781-4A06-B0A4-1A4C5107CC8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8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7F56-2EB9-4C91-A4FC-F0218E8AF0D5}" type="datetime1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1B61-0A00-4B81-AE82-AFF184B4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8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B47B-EBCB-4672-842D-76489D604F7C}" type="datetime1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1B61-0A00-4B81-AE82-AFF184B4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C2C5-11F2-4577-B10B-171DA172CD9B}" type="datetime1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1B61-0A00-4B81-AE82-AFF184B4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4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0776"/>
            <a:ext cx="7886700" cy="9364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8669"/>
            <a:ext cx="7886700" cy="46082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2518-D38C-4926-8706-9E221B19BB44}" type="datetime1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1B61-0A00-4B81-AE82-AFF184B4A6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6494489" cy="500777"/>
            <a:chOff x="668497" y="8622341"/>
            <a:chExt cx="6494489" cy="500777"/>
          </a:xfrm>
        </p:grpSpPr>
        <p:pic>
          <p:nvPicPr>
            <p:cNvPr id="8" name="Picture 7" descr="Feinberg-logo-small-web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18"/>
            <a:stretch/>
          </p:blipFill>
          <p:spPr>
            <a:xfrm>
              <a:off x="668497" y="8622341"/>
              <a:ext cx="937279" cy="500777"/>
            </a:xfrm>
            <a:prstGeom prst="rect">
              <a:avLst/>
            </a:prstGeom>
          </p:spPr>
        </p:pic>
        <p:pic>
          <p:nvPicPr>
            <p:cNvPr id="9" name="Picture 8" descr="footer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473" y="8711364"/>
              <a:ext cx="1158037" cy="322731"/>
            </a:xfrm>
            <a:prstGeom prst="rect">
              <a:avLst/>
            </a:prstGeom>
          </p:spPr>
        </p:pic>
        <p:pic>
          <p:nvPicPr>
            <p:cNvPr id="10" name="Picture 9" descr="gateway-usc-shield-name-blac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228" y="8711364"/>
              <a:ext cx="1494758" cy="322731"/>
            </a:xfrm>
            <a:prstGeom prst="rect">
              <a:avLst/>
            </a:prstGeom>
          </p:spPr>
        </p:pic>
        <p:pic>
          <p:nvPicPr>
            <p:cNvPr id="11" name="Picture 10" descr="seal-yellow_1_30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494" y="8684316"/>
              <a:ext cx="376827" cy="376827"/>
            </a:xfrm>
            <a:prstGeom prst="rect">
              <a:avLst/>
            </a:prstGeom>
          </p:spPr>
        </p:pic>
        <p:pic>
          <p:nvPicPr>
            <p:cNvPr id="12" name="Picture 11" descr="birn-small-horiz-light-backgroun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039" y="8750827"/>
              <a:ext cx="2064716" cy="24380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6665949" y="0"/>
            <a:ext cx="24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http://</a:t>
            </a:r>
            <a:r>
              <a:rPr lang="en-US" dirty="0" smtClean="0"/>
              <a:t>schizconnect.org/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5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3E8B-6FE3-4AE6-82D3-97DCBF532552}" type="datetime1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1B61-0A00-4B81-AE82-AFF184B4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9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1C05-696B-4717-84E3-623A134911EE}" type="datetime1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1B61-0A00-4B81-AE82-AFF184B4A61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6494489" cy="500777"/>
            <a:chOff x="668497" y="8622341"/>
            <a:chExt cx="6494489" cy="500777"/>
          </a:xfrm>
        </p:grpSpPr>
        <p:pic>
          <p:nvPicPr>
            <p:cNvPr id="9" name="Picture 8" descr="Feinberg-logo-small-web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18"/>
            <a:stretch/>
          </p:blipFill>
          <p:spPr>
            <a:xfrm>
              <a:off x="668497" y="8622341"/>
              <a:ext cx="937279" cy="500777"/>
            </a:xfrm>
            <a:prstGeom prst="rect">
              <a:avLst/>
            </a:prstGeom>
          </p:spPr>
        </p:pic>
        <p:pic>
          <p:nvPicPr>
            <p:cNvPr id="10" name="Picture 9" descr="footer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473" y="8711364"/>
              <a:ext cx="1158037" cy="322731"/>
            </a:xfrm>
            <a:prstGeom prst="rect">
              <a:avLst/>
            </a:prstGeom>
          </p:spPr>
        </p:pic>
        <p:pic>
          <p:nvPicPr>
            <p:cNvPr id="11" name="Picture 10" descr="gateway-usc-shield-name-blac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228" y="8711364"/>
              <a:ext cx="1494758" cy="322731"/>
            </a:xfrm>
            <a:prstGeom prst="rect">
              <a:avLst/>
            </a:prstGeom>
          </p:spPr>
        </p:pic>
        <p:pic>
          <p:nvPicPr>
            <p:cNvPr id="12" name="Picture 11" descr="seal-yellow_1_30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494" y="8684316"/>
              <a:ext cx="376827" cy="376827"/>
            </a:xfrm>
            <a:prstGeom prst="rect">
              <a:avLst/>
            </a:prstGeom>
          </p:spPr>
        </p:pic>
        <p:pic>
          <p:nvPicPr>
            <p:cNvPr id="13" name="Picture 12" descr="birn-small-horiz-light-backgroun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039" y="8750827"/>
              <a:ext cx="2064716" cy="243804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 userDrawn="1"/>
        </p:nvSpPr>
        <p:spPr>
          <a:xfrm>
            <a:off x="6665949" y="0"/>
            <a:ext cx="24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http://</a:t>
            </a:r>
            <a:r>
              <a:rPr lang="en-US" dirty="0" smtClean="0"/>
              <a:t>schizconnect.org/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7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011F-EB6B-4360-AD66-F52E63F60AAF}" type="datetime1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1B61-0A00-4B81-AE82-AFF184B4A61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6494489" cy="500777"/>
            <a:chOff x="668497" y="8622341"/>
            <a:chExt cx="6494489" cy="500777"/>
          </a:xfrm>
        </p:grpSpPr>
        <p:pic>
          <p:nvPicPr>
            <p:cNvPr id="11" name="Picture 10" descr="Feinberg-logo-small-web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18"/>
            <a:stretch/>
          </p:blipFill>
          <p:spPr>
            <a:xfrm>
              <a:off x="668497" y="8622341"/>
              <a:ext cx="937279" cy="500777"/>
            </a:xfrm>
            <a:prstGeom prst="rect">
              <a:avLst/>
            </a:prstGeom>
          </p:spPr>
        </p:pic>
        <p:pic>
          <p:nvPicPr>
            <p:cNvPr id="12" name="Picture 11" descr="footer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473" y="8711364"/>
              <a:ext cx="1158037" cy="322731"/>
            </a:xfrm>
            <a:prstGeom prst="rect">
              <a:avLst/>
            </a:prstGeom>
          </p:spPr>
        </p:pic>
        <p:pic>
          <p:nvPicPr>
            <p:cNvPr id="13" name="Picture 12" descr="gateway-usc-shield-name-blac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228" y="8711364"/>
              <a:ext cx="1494758" cy="322731"/>
            </a:xfrm>
            <a:prstGeom prst="rect">
              <a:avLst/>
            </a:prstGeom>
          </p:spPr>
        </p:pic>
        <p:pic>
          <p:nvPicPr>
            <p:cNvPr id="14" name="Picture 13" descr="seal-yellow_1_30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494" y="8684316"/>
              <a:ext cx="376827" cy="376827"/>
            </a:xfrm>
            <a:prstGeom prst="rect">
              <a:avLst/>
            </a:prstGeom>
          </p:spPr>
        </p:pic>
        <p:pic>
          <p:nvPicPr>
            <p:cNvPr id="15" name="Picture 14" descr="birn-small-horiz-light-backgroun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039" y="8750827"/>
              <a:ext cx="2064716" cy="243804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6665949" y="0"/>
            <a:ext cx="24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http://</a:t>
            </a:r>
            <a:r>
              <a:rPr lang="en-US" dirty="0" smtClean="0"/>
              <a:t>schizconnect.org/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82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CD72-5004-4723-9B17-A1C8484EFEF9}" type="datetime1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1B61-0A00-4B81-AE82-AFF184B4A61A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6494489" cy="500777"/>
            <a:chOff x="668497" y="8622341"/>
            <a:chExt cx="6494489" cy="500777"/>
          </a:xfrm>
        </p:grpSpPr>
        <p:pic>
          <p:nvPicPr>
            <p:cNvPr id="7" name="Picture 6" descr="Feinberg-logo-small-web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18"/>
            <a:stretch/>
          </p:blipFill>
          <p:spPr>
            <a:xfrm>
              <a:off x="668497" y="8622341"/>
              <a:ext cx="937279" cy="500777"/>
            </a:xfrm>
            <a:prstGeom prst="rect">
              <a:avLst/>
            </a:prstGeom>
          </p:spPr>
        </p:pic>
        <p:pic>
          <p:nvPicPr>
            <p:cNvPr id="8" name="Picture 7" descr="footer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473" y="8711364"/>
              <a:ext cx="1158037" cy="322731"/>
            </a:xfrm>
            <a:prstGeom prst="rect">
              <a:avLst/>
            </a:prstGeom>
          </p:spPr>
        </p:pic>
        <p:pic>
          <p:nvPicPr>
            <p:cNvPr id="9" name="Picture 8" descr="gateway-usc-shield-name-blac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228" y="8711364"/>
              <a:ext cx="1494758" cy="322731"/>
            </a:xfrm>
            <a:prstGeom prst="rect">
              <a:avLst/>
            </a:prstGeom>
          </p:spPr>
        </p:pic>
        <p:pic>
          <p:nvPicPr>
            <p:cNvPr id="10" name="Picture 9" descr="seal-yellow_1_30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494" y="8684316"/>
              <a:ext cx="376827" cy="376827"/>
            </a:xfrm>
            <a:prstGeom prst="rect">
              <a:avLst/>
            </a:prstGeom>
          </p:spPr>
        </p:pic>
        <p:pic>
          <p:nvPicPr>
            <p:cNvPr id="11" name="Picture 10" descr="birn-small-horiz-light-backgroun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039" y="8750827"/>
              <a:ext cx="2064716" cy="24380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6665949" y="0"/>
            <a:ext cx="24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http://</a:t>
            </a:r>
            <a:r>
              <a:rPr lang="en-US" dirty="0" smtClean="0"/>
              <a:t>schizconnect.org/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4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542E-0FCE-4665-A897-C058CB040F80}" type="datetime1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1B61-0A00-4B81-AE82-AFF184B4A61A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6494489" cy="500777"/>
            <a:chOff x="668497" y="8622341"/>
            <a:chExt cx="6494489" cy="500777"/>
          </a:xfrm>
        </p:grpSpPr>
        <p:pic>
          <p:nvPicPr>
            <p:cNvPr id="6" name="Picture 5" descr="Feinberg-logo-small-web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18"/>
            <a:stretch/>
          </p:blipFill>
          <p:spPr>
            <a:xfrm>
              <a:off x="668497" y="8622341"/>
              <a:ext cx="937279" cy="500777"/>
            </a:xfrm>
            <a:prstGeom prst="rect">
              <a:avLst/>
            </a:prstGeom>
          </p:spPr>
        </p:pic>
        <p:pic>
          <p:nvPicPr>
            <p:cNvPr id="7" name="Picture 6" descr="footer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473" y="8711364"/>
              <a:ext cx="1158037" cy="322731"/>
            </a:xfrm>
            <a:prstGeom prst="rect">
              <a:avLst/>
            </a:prstGeom>
          </p:spPr>
        </p:pic>
        <p:pic>
          <p:nvPicPr>
            <p:cNvPr id="8" name="Picture 7" descr="gateway-usc-shield-name-blac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228" y="8711364"/>
              <a:ext cx="1494758" cy="322731"/>
            </a:xfrm>
            <a:prstGeom prst="rect">
              <a:avLst/>
            </a:prstGeom>
          </p:spPr>
        </p:pic>
        <p:pic>
          <p:nvPicPr>
            <p:cNvPr id="9" name="Picture 8" descr="seal-yellow_1_30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494" y="8684316"/>
              <a:ext cx="376827" cy="376827"/>
            </a:xfrm>
            <a:prstGeom prst="rect">
              <a:avLst/>
            </a:prstGeom>
          </p:spPr>
        </p:pic>
        <p:pic>
          <p:nvPicPr>
            <p:cNvPr id="10" name="Picture 9" descr="birn-small-horiz-light-backgroun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039" y="8750827"/>
              <a:ext cx="2064716" cy="24380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 userDrawn="1"/>
        </p:nvSpPr>
        <p:spPr>
          <a:xfrm>
            <a:off x="6665949" y="0"/>
            <a:ext cx="24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http://</a:t>
            </a:r>
            <a:r>
              <a:rPr lang="en-US" dirty="0" smtClean="0"/>
              <a:t>schizconnect.org/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3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78E9-3010-4051-9A83-2589442FFF2B}" type="datetime1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1B61-0A00-4B81-AE82-AFF184B4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1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EBCA-2385-4CBB-B658-520C9F4F0C4F}" type="datetime1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1B61-0A00-4B81-AE82-AFF184B4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B1A0C-9B39-4E15-B9DC-F41FE7561652}" type="datetime1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1B61-0A00-4B81-AE82-AFF184B4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8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0352"/>
            <a:ext cx="7772400" cy="28216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 smtClean="0"/>
              <a:t>SchizConnect Work-in-Progress: </a:t>
            </a:r>
            <a:br>
              <a:rPr lang="en-US" sz="4400" b="1" dirty="0" smtClean="0"/>
            </a:br>
            <a:r>
              <a:rPr lang="en-US" sz="4400" b="1" dirty="0" smtClean="0"/>
              <a:t>Data Mediation, </a:t>
            </a:r>
            <a:r>
              <a:rPr lang="en-US" sz="4400" b="1" dirty="0" err="1" smtClean="0"/>
              <a:t>BIDSification</a:t>
            </a:r>
            <a:r>
              <a:rPr lang="en-US" sz="4400" b="1" dirty="0" smtClean="0"/>
              <a:t> </a:t>
            </a:r>
            <a:r>
              <a:rPr lang="en-US" sz="4400" b="1" dirty="0"/>
              <a:t>and </a:t>
            </a:r>
            <a:r>
              <a:rPr lang="en-US" sz="4400" b="1" dirty="0" smtClean="0"/>
              <a:t>Pipelines for Neuroimaging Research </a:t>
            </a:r>
            <a:r>
              <a:rPr lang="en-US" sz="4400" b="1" dirty="0"/>
              <a:t>in </a:t>
            </a:r>
            <a:r>
              <a:rPr lang="en-US" sz="4400" b="1" dirty="0" smtClean="0"/>
              <a:t>Schizophrenia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50714"/>
            <a:ext cx="6858000" cy="1877250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3200" dirty="0" smtClean="0"/>
              <a:t>Lei Wang</a:t>
            </a:r>
          </a:p>
          <a:p>
            <a:r>
              <a:rPr lang="en-US" sz="2800" dirty="0"/>
              <a:t>Big Data Neuroscience 2017 </a:t>
            </a:r>
            <a:r>
              <a:rPr lang="en-US" sz="2800" dirty="0" smtClean="0"/>
              <a:t>Workshop</a:t>
            </a:r>
          </a:p>
          <a:p>
            <a:r>
              <a:rPr lang="en-US" sz="2800" dirty="0" smtClean="0"/>
              <a:t>September 8, 2017</a:t>
            </a:r>
            <a:endParaRPr lang="en-US" sz="2800" dirty="0"/>
          </a:p>
          <a:p>
            <a:r>
              <a:rPr lang="en-US" sz="2800" dirty="0"/>
              <a:t>Bloomington, IN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24755" y="6172200"/>
            <a:ext cx="6494489" cy="500777"/>
            <a:chOff x="668497" y="8622341"/>
            <a:chExt cx="6494489" cy="500777"/>
          </a:xfrm>
        </p:grpSpPr>
        <p:pic>
          <p:nvPicPr>
            <p:cNvPr id="5" name="Picture 4" descr="Feinberg-logo-small-web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18"/>
            <a:stretch/>
          </p:blipFill>
          <p:spPr>
            <a:xfrm>
              <a:off x="668497" y="8622341"/>
              <a:ext cx="937279" cy="500777"/>
            </a:xfrm>
            <a:prstGeom prst="rect">
              <a:avLst/>
            </a:prstGeom>
          </p:spPr>
        </p:pic>
        <p:pic>
          <p:nvPicPr>
            <p:cNvPr id="6" name="Picture 5" descr="footer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473" y="8711364"/>
              <a:ext cx="1158037" cy="322731"/>
            </a:xfrm>
            <a:prstGeom prst="rect">
              <a:avLst/>
            </a:prstGeom>
          </p:spPr>
        </p:pic>
        <p:pic>
          <p:nvPicPr>
            <p:cNvPr id="7" name="Picture 6" descr="gateway-usc-shield-name-blac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228" y="8711364"/>
              <a:ext cx="1494758" cy="322731"/>
            </a:xfrm>
            <a:prstGeom prst="rect">
              <a:avLst/>
            </a:prstGeom>
          </p:spPr>
        </p:pic>
        <p:pic>
          <p:nvPicPr>
            <p:cNvPr id="8" name="Picture 7" descr="seal-yellow_1_30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494" y="8684316"/>
              <a:ext cx="376827" cy="376827"/>
            </a:xfrm>
            <a:prstGeom prst="rect">
              <a:avLst/>
            </a:prstGeom>
          </p:spPr>
        </p:pic>
        <p:pic>
          <p:nvPicPr>
            <p:cNvPr id="9" name="Picture 8" descr="birn-small-horiz-light-backgroun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039" y="8750827"/>
              <a:ext cx="2064716" cy="243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00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Subjects with both a Working Memory task scan and a T1 scan, who have measures of </a:t>
            </a:r>
            <a:r>
              <a:rPr lang="en-US" sz="2400" dirty="0" smtClean="0"/>
              <a:t>Episodic and Working Memory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9422"/>
            <a:ext cx="8229600" cy="4332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68741"/>
            <a:ext cx="7315200" cy="2254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43" y="2876933"/>
            <a:ext cx="5862629" cy="24556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326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500137" y="5198153"/>
            <a:ext cx="2881775" cy="731520"/>
            <a:chOff x="365212" y="5504702"/>
            <a:chExt cx="2881775" cy="731520"/>
          </a:xfrm>
        </p:grpSpPr>
        <p:pic>
          <p:nvPicPr>
            <p:cNvPr id="37" name="Picture 2" descr="Image result for databases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15" t="30844" r="37254" b="32634"/>
            <a:stretch/>
          </p:blipFill>
          <p:spPr bwMode="auto">
            <a:xfrm>
              <a:off x="365212" y="5504702"/>
              <a:ext cx="737324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Image result for database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78684" y="5504702"/>
              <a:ext cx="737324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Image result for database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97984" y="5504702"/>
              <a:ext cx="737324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2735308" y="5716574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●●●</a:t>
              </a:r>
              <a:endParaRPr lang="en-US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SchizConnect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neuroimaging database</a:t>
            </a:r>
          </a:p>
          <a:p>
            <a:r>
              <a:rPr lang="en-US" dirty="0" smtClean="0"/>
              <a:t>Data mediation with schema mapping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65212" y="2646280"/>
            <a:ext cx="7661877" cy="2428875"/>
            <a:chOff x="628650" y="2786856"/>
            <a:chExt cx="7661877" cy="2428875"/>
          </a:xfrm>
        </p:grpSpPr>
        <p:grpSp>
          <p:nvGrpSpPr>
            <p:cNvPr id="14" name="Group 13"/>
            <p:cNvGrpSpPr/>
            <p:nvPr/>
          </p:nvGrpSpPr>
          <p:grpSpPr>
            <a:xfrm>
              <a:off x="628650" y="2786856"/>
              <a:ext cx="5180763" cy="2428875"/>
              <a:chOff x="437456" y="4137952"/>
              <a:chExt cx="5180763" cy="242887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7456" y="4137952"/>
                <a:ext cx="3038475" cy="2428875"/>
              </a:xfrm>
              <a:prstGeom prst="rect">
                <a:avLst/>
              </a:prstGeom>
            </p:spPr>
          </p:pic>
          <p:pic>
            <p:nvPicPr>
              <p:cNvPr id="5" name="Picture 4" descr="footer-logo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0716" y="4221684"/>
                <a:ext cx="1158037" cy="322731"/>
              </a:xfrm>
              <a:prstGeom prst="rect">
                <a:avLst/>
              </a:prstGeom>
            </p:spPr>
          </p:pic>
          <p:pic>
            <p:nvPicPr>
              <p:cNvPr id="6" name="Picture 5" descr="Feinberg-logo-small-web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0716" y="4777631"/>
                <a:ext cx="1001554" cy="500777"/>
              </a:xfrm>
              <a:prstGeom prst="rect">
                <a:avLst/>
              </a:prstGeom>
            </p:spPr>
          </p:pic>
          <p:pic>
            <p:nvPicPr>
              <p:cNvPr id="9" name="Picture 8" descr="birn-small-horiz-light-background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3503" y="5578615"/>
                <a:ext cx="2064716" cy="243804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3560716" y="6121667"/>
                <a:ext cx="1899173" cy="400110"/>
                <a:chOff x="4095951" y="5107221"/>
                <a:chExt cx="1899173" cy="400110"/>
              </a:xfrm>
            </p:grpSpPr>
            <p:pic>
              <p:nvPicPr>
                <p:cNvPr id="7170" name="Picture 2" descr="https://central.xnat.org/images/logo.png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5951" y="5107221"/>
                  <a:ext cx="908308" cy="3366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5045825" y="5107221"/>
                  <a:ext cx="949299" cy="400110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spAutoFit/>
                </a:bodyPr>
                <a:lstStyle/>
                <a:p>
                  <a:r>
                    <a:rPr lang="en-US" sz="2000" b="1" dirty="0" smtClean="0"/>
                    <a:t>Central</a:t>
                  </a:r>
                  <a:endParaRPr lang="en-US" sz="2000" b="1" dirty="0"/>
                </a:p>
              </p:txBody>
            </p:sp>
          </p:grpSp>
        </p:grpSp>
        <p:cxnSp>
          <p:nvCxnSpPr>
            <p:cNvPr id="21" name="Straight Arrow Connector 20"/>
            <p:cNvCxnSpPr>
              <a:endCxn id="25" idx="1"/>
            </p:cNvCxnSpPr>
            <p:nvPr/>
          </p:nvCxnSpPr>
          <p:spPr>
            <a:xfrm>
              <a:off x="5809413" y="3033215"/>
              <a:ext cx="620101" cy="914915"/>
            </a:xfrm>
            <a:prstGeom prst="straightConnector1">
              <a:avLst/>
            </a:prstGeom>
            <a:ln w="127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6429514" y="3507794"/>
              <a:ext cx="1861013" cy="880672"/>
              <a:chOff x="6679744" y="4399500"/>
              <a:chExt cx="1861013" cy="880672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6679744" y="4399500"/>
                <a:ext cx="1861013" cy="880672"/>
              </a:xfrm>
              <a:prstGeom prst="roundRect">
                <a:avLst>
                  <a:gd name="adj" fmla="val 8507"/>
                </a:avLst>
              </a:prstGeom>
              <a:solidFill>
                <a:srgbClr val="FFFFB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Mediator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6" name="Picture 25" descr="gateway-usc-shield-name-black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247" y="4777087"/>
                <a:ext cx="1494758" cy="322731"/>
              </a:xfrm>
              <a:prstGeom prst="rect">
                <a:avLst/>
              </a:prstGeom>
            </p:spPr>
          </p:pic>
        </p:grpSp>
        <p:cxnSp>
          <p:nvCxnSpPr>
            <p:cNvPr id="30" name="Straight Arrow Connector 29"/>
            <p:cNvCxnSpPr>
              <a:endCxn id="25" idx="1"/>
            </p:cNvCxnSpPr>
            <p:nvPr/>
          </p:nvCxnSpPr>
          <p:spPr>
            <a:xfrm>
              <a:off x="5809413" y="3633607"/>
              <a:ext cx="620101" cy="314523"/>
            </a:xfrm>
            <a:prstGeom prst="straightConnector1">
              <a:avLst/>
            </a:prstGeom>
            <a:ln w="127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9" idx="3"/>
              <a:endCxn id="25" idx="1"/>
            </p:cNvCxnSpPr>
            <p:nvPr/>
          </p:nvCxnSpPr>
          <p:spPr>
            <a:xfrm flipV="1">
              <a:off x="5809413" y="3948130"/>
              <a:ext cx="620101" cy="401291"/>
            </a:xfrm>
            <a:prstGeom prst="straightConnector1">
              <a:avLst/>
            </a:prstGeom>
            <a:ln w="127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25" idx="1"/>
            </p:cNvCxnSpPr>
            <p:nvPr/>
          </p:nvCxnSpPr>
          <p:spPr>
            <a:xfrm flipV="1">
              <a:off x="5829586" y="3948130"/>
              <a:ext cx="599928" cy="970456"/>
            </a:xfrm>
            <a:prstGeom prst="straightConnector1">
              <a:avLst/>
            </a:prstGeom>
            <a:ln w="127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487445" y="5237824"/>
            <a:ext cx="3209025" cy="939139"/>
            <a:chOff x="1919848" y="212152"/>
            <a:chExt cx="5334000" cy="1311848"/>
          </a:xfrm>
        </p:grpSpPr>
        <p:sp>
          <p:nvSpPr>
            <p:cNvPr id="41" name="Rounded Rectangle 40"/>
            <p:cNvSpPr/>
            <p:nvPr/>
          </p:nvSpPr>
          <p:spPr>
            <a:xfrm>
              <a:off x="1919848" y="212152"/>
              <a:ext cx="5334000" cy="1311848"/>
            </a:xfrm>
            <a:prstGeom prst="roundRect">
              <a:avLst>
                <a:gd name="adj" fmla="val 5895"/>
              </a:avLst>
            </a:prstGeom>
            <a:solidFill>
              <a:srgbClr val="B8FF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http://schizconnect.org/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334745" y="658907"/>
              <a:ext cx="2095500" cy="712693"/>
              <a:chOff x="2334745" y="658907"/>
              <a:chExt cx="2095500" cy="712693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2334745" y="658907"/>
                <a:ext cx="2095500" cy="712693"/>
              </a:xfrm>
              <a:prstGeom prst="roundRect">
                <a:avLst>
                  <a:gd name="adj" fmla="val 0"/>
                </a:avLst>
              </a:prstGeom>
              <a:solidFill>
                <a:srgbClr val="00D2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Web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Portal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9142" y="1002557"/>
                <a:ext cx="1906710" cy="277299"/>
              </a:xfrm>
              <a:prstGeom prst="rect">
                <a:avLst/>
              </a:prstGeom>
              <a:solidFill>
                <a:srgbClr val="B8FFB8"/>
              </a:solidFill>
              <a:ln>
                <a:solidFill>
                  <a:schemeClr val="tx1"/>
                </a:solidFill>
              </a:ln>
            </p:spPr>
            <p:txBody>
              <a:bodyPr wrap="none" lIns="45720" tIns="18288" rIns="45720" bIns="18288">
                <a:spAutoFit/>
              </a:bodyPr>
              <a:lstStyle/>
              <a:p>
                <a:pPr algn="ctr"/>
                <a:r>
                  <a:rPr lang="en-US" sz="1050" b="1" dirty="0"/>
                  <a:t>Mediator Interface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712615" y="658906"/>
              <a:ext cx="2157172" cy="712694"/>
              <a:chOff x="2303910" y="658906"/>
              <a:chExt cx="2157172" cy="712694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2334745" y="658906"/>
                <a:ext cx="2095500" cy="712694"/>
              </a:xfrm>
              <a:prstGeom prst="roundRect">
                <a:avLst>
                  <a:gd name="adj" fmla="val 0"/>
                </a:avLst>
              </a:prstGeom>
              <a:solidFill>
                <a:srgbClr val="00D2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Data Warehouse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303910" y="1002558"/>
                <a:ext cx="2157172" cy="277299"/>
              </a:xfrm>
              <a:prstGeom prst="rect">
                <a:avLst/>
              </a:prstGeom>
              <a:solidFill>
                <a:srgbClr val="B8FFB8"/>
              </a:solidFill>
              <a:ln>
                <a:solidFill>
                  <a:schemeClr val="tx1"/>
                </a:solidFill>
              </a:ln>
            </p:spPr>
            <p:txBody>
              <a:bodyPr wrap="none" lIns="45720" tIns="18288" rIns="45720" bIns="18288">
                <a:spAutoFit/>
              </a:bodyPr>
              <a:lstStyle/>
              <a:p>
                <a:pPr algn="ctr"/>
                <a:r>
                  <a:rPr lang="en-US" sz="1050" b="1" dirty="0"/>
                  <a:t>Data Source Interface</a:t>
                </a:r>
              </a:p>
            </p:txBody>
          </p:sp>
        </p:grpSp>
      </p:grpSp>
      <p:cxnSp>
        <p:nvCxnSpPr>
          <p:cNvPr id="55" name="Straight Arrow Connector 54"/>
          <p:cNvCxnSpPr>
            <a:stCxn id="25" idx="2"/>
            <a:endCxn id="41" idx="0"/>
          </p:cNvCxnSpPr>
          <p:nvPr/>
        </p:nvCxnSpPr>
        <p:spPr>
          <a:xfrm flipH="1">
            <a:off x="7091958" y="4247890"/>
            <a:ext cx="4625" cy="989934"/>
          </a:xfrm>
          <a:prstGeom prst="straightConnector1">
            <a:avLst/>
          </a:prstGeom>
          <a:ln w="127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544133" y="5170091"/>
            <a:ext cx="1719108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/>
              <a:t>Source schemas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125818" y="4375662"/>
            <a:ext cx="1941530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/>
              <a:t>Common </a:t>
            </a:r>
            <a:r>
              <a:rPr lang="en-US" dirty="0"/>
              <a:t>schemas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279321" y="4772876"/>
            <a:ext cx="1830417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/>
              <a:t>Schema mapping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336098" y="3638749"/>
            <a:ext cx="1698259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/>
              <a:t>Query rewriting</a:t>
            </a:r>
          </a:p>
        </p:txBody>
      </p:sp>
    </p:spTree>
    <p:extLst>
      <p:ext uri="{BB962C8B-B14F-4D97-AF65-F5344CB8AC3E}">
        <p14:creationId xmlns:p14="http://schemas.microsoft.com/office/powerpoint/2010/main" val="54717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1" grpId="0" animBg="1"/>
      <p:bldP spid="33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SchizConnect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799"/>
            <a:ext cx="2975941" cy="4348163"/>
          </a:xfrm>
        </p:spPr>
        <p:txBody>
          <a:bodyPr/>
          <a:lstStyle/>
          <a:p>
            <a:r>
              <a:rPr lang="en-US" altLang="zh-CN" dirty="0" smtClean="0"/>
              <a:t>Common s</a:t>
            </a:r>
            <a:r>
              <a:rPr lang="en-US" dirty="0" smtClean="0"/>
              <a:t>chema </a:t>
            </a:r>
            <a:r>
              <a:rPr lang="en-US" dirty="0"/>
              <a:t>for imaging data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449185" y="1910556"/>
            <a:ext cx="4859993" cy="4692512"/>
            <a:chOff x="344400" y="2164228"/>
            <a:chExt cx="5304398" cy="5064383"/>
          </a:xfrm>
        </p:grpSpPr>
        <p:sp>
          <p:nvSpPr>
            <p:cNvPr id="35" name="Rounded Rectangle 34"/>
            <p:cNvSpPr/>
            <p:nvPr/>
          </p:nvSpPr>
          <p:spPr>
            <a:xfrm>
              <a:off x="1718839" y="4754491"/>
              <a:ext cx="1097280" cy="777241"/>
            </a:xfrm>
            <a:prstGeom prst="roundRect">
              <a:avLst/>
            </a:prstGeom>
            <a:solidFill>
              <a:srgbClr val="FFB8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algn="ctr" defTabSz="91438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400" kern="0" dirty="0">
                  <a:solidFill>
                    <a:schemeClr val="tx1"/>
                  </a:solidFill>
                  <a:latin typeface="Calibri"/>
                  <a:ea typeface="+mn-ea"/>
                </a:rPr>
                <a:t>Imaging Protocol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088333" y="3449341"/>
              <a:ext cx="1097280" cy="777241"/>
            </a:xfrm>
            <a:prstGeom prst="roundRect">
              <a:avLst/>
            </a:prstGeom>
            <a:solidFill>
              <a:srgbClr val="FFB8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algn="ctr" defTabSz="91438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400" kern="0" dirty="0">
                  <a:solidFill>
                    <a:schemeClr val="tx1"/>
                  </a:solidFill>
                  <a:latin typeface="Calibri"/>
                  <a:ea typeface="+mn-ea"/>
                </a:rPr>
                <a:t>Structural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088333" y="4312979"/>
              <a:ext cx="1097280" cy="777241"/>
            </a:xfrm>
            <a:prstGeom prst="roundRect">
              <a:avLst/>
            </a:prstGeom>
            <a:solidFill>
              <a:srgbClr val="FFB8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algn="ctr" defTabSz="91438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400" kern="0" dirty="0">
                  <a:solidFill>
                    <a:schemeClr val="tx1"/>
                  </a:solidFill>
                  <a:latin typeface="Calibri"/>
                  <a:ea typeface="+mn-ea"/>
                </a:rPr>
                <a:t>Perfusion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551518" y="2574114"/>
              <a:ext cx="1097280" cy="777241"/>
            </a:xfrm>
            <a:prstGeom prst="roundRect">
              <a:avLst/>
            </a:prstGeom>
            <a:solidFill>
              <a:srgbClr val="FFB8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algn="ctr" defTabSz="91438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400" kern="0" dirty="0">
                  <a:solidFill>
                    <a:schemeClr val="tx1"/>
                  </a:solidFill>
                  <a:latin typeface="Calibri"/>
                  <a:ea typeface="+mn-ea"/>
                </a:rPr>
                <a:t>T1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551518" y="3449341"/>
              <a:ext cx="1097280" cy="777241"/>
            </a:xfrm>
            <a:prstGeom prst="roundRect">
              <a:avLst/>
            </a:prstGeom>
            <a:solidFill>
              <a:srgbClr val="FFB8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algn="ctr" defTabSz="91438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400" kern="0" dirty="0">
                  <a:solidFill>
                    <a:schemeClr val="tx1"/>
                  </a:solidFill>
                  <a:latin typeface="Calibri"/>
                  <a:ea typeface="+mn-ea"/>
                </a:rPr>
                <a:t>T2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088333" y="6040252"/>
              <a:ext cx="1097280" cy="777241"/>
            </a:xfrm>
            <a:prstGeom prst="roundRect">
              <a:avLst/>
            </a:prstGeom>
            <a:solidFill>
              <a:srgbClr val="FFB8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algn="ctr" defTabSz="91438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400" kern="0" dirty="0">
                  <a:solidFill>
                    <a:schemeClr val="tx1"/>
                  </a:solidFill>
                  <a:latin typeface="Calibri"/>
                  <a:ea typeface="+mn-ea"/>
                </a:rPr>
                <a:t>Functional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551518" y="6451370"/>
              <a:ext cx="1097280" cy="777241"/>
            </a:xfrm>
            <a:prstGeom prst="roundRect">
              <a:avLst/>
            </a:prstGeom>
            <a:solidFill>
              <a:srgbClr val="FFB8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algn="ctr" defTabSz="91438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400" kern="0" dirty="0">
                  <a:solidFill>
                    <a:schemeClr val="tx1"/>
                  </a:solidFill>
                  <a:latin typeface="Calibri"/>
                  <a:ea typeface="+mn-ea"/>
                </a:rPr>
                <a:t>Task Paradigm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088333" y="5176616"/>
              <a:ext cx="1097280" cy="777241"/>
            </a:xfrm>
            <a:prstGeom prst="roundRect">
              <a:avLst/>
            </a:prstGeom>
            <a:solidFill>
              <a:srgbClr val="FFB8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algn="ctr" defTabSz="91438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400" kern="0" dirty="0">
                  <a:solidFill>
                    <a:schemeClr val="tx1"/>
                  </a:solidFill>
                  <a:latin typeface="Calibri"/>
                  <a:ea typeface="+mn-ea"/>
                </a:rPr>
                <a:t>Field Mapping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551518" y="4301388"/>
              <a:ext cx="1097280" cy="777241"/>
            </a:xfrm>
            <a:prstGeom prst="roundRect">
              <a:avLst/>
            </a:prstGeom>
            <a:solidFill>
              <a:srgbClr val="FFB8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algn="ctr" defTabSz="91438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400" kern="0" dirty="0">
                  <a:solidFill>
                    <a:schemeClr val="tx1"/>
                  </a:solidFill>
                  <a:latin typeface="Calibri"/>
                  <a:ea typeface="+mn-ea"/>
                </a:rPr>
                <a:t>Diffusion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551518" y="5586642"/>
              <a:ext cx="1097280" cy="777241"/>
            </a:xfrm>
            <a:prstGeom prst="roundRect">
              <a:avLst/>
            </a:prstGeom>
            <a:solidFill>
              <a:srgbClr val="FFB8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algn="ctr" defTabSz="91438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400" kern="0" dirty="0">
                  <a:solidFill>
                    <a:schemeClr val="tx1"/>
                  </a:solidFill>
                  <a:latin typeface="Calibri"/>
                  <a:ea typeface="+mn-ea"/>
                </a:rPr>
                <a:t>Resting State</a:t>
              </a:r>
            </a:p>
          </p:txBody>
        </p:sp>
        <p:cxnSp>
          <p:nvCxnSpPr>
            <p:cNvPr id="45" name="Elbow Connector 44"/>
            <p:cNvCxnSpPr>
              <a:stCxn id="35" idx="3"/>
              <a:endCxn id="36" idx="1"/>
            </p:cNvCxnSpPr>
            <p:nvPr/>
          </p:nvCxnSpPr>
          <p:spPr>
            <a:xfrm flipV="1">
              <a:off x="2816119" y="3837962"/>
              <a:ext cx="272214" cy="130515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46" name="Elbow Connector 45"/>
            <p:cNvCxnSpPr>
              <a:stCxn id="35" idx="3"/>
              <a:endCxn id="37" idx="1"/>
            </p:cNvCxnSpPr>
            <p:nvPr/>
          </p:nvCxnSpPr>
          <p:spPr>
            <a:xfrm flipV="1">
              <a:off x="2816119" y="4701599"/>
              <a:ext cx="272214" cy="441513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47" name="Elbow Connector 46"/>
            <p:cNvCxnSpPr>
              <a:stCxn id="36" idx="3"/>
              <a:endCxn id="43" idx="1"/>
            </p:cNvCxnSpPr>
            <p:nvPr/>
          </p:nvCxnSpPr>
          <p:spPr>
            <a:xfrm>
              <a:off x="4185613" y="3837962"/>
              <a:ext cx="365905" cy="852046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48" name="Elbow Connector 47"/>
            <p:cNvCxnSpPr>
              <a:stCxn id="35" idx="3"/>
              <a:endCxn id="40" idx="1"/>
            </p:cNvCxnSpPr>
            <p:nvPr/>
          </p:nvCxnSpPr>
          <p:spPr>
            <a:xfrm>
              <a:off x="2816119" y="5143112"/>
              <a:ext cx="272214" cy="1285761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49" name="Elbow Connector 48"/>
            <p:cNvCxnSpPr>
              <a:stCxn id="35" idx="3"/>
              <a:endCxn id="42" idx="1"/>
            </p:cNvCxnSpPr>
            <p:nvPr/>
          </p:nvCxnSpPr>
          <p:spPr>
            <a:xfrm>
              <a:off x="2816119" y="5143112"/>
              <a:ext cx="272214" cy="422125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50" name="Elbow Connector 49"/>
            <p:cNvCxnSpPr>
              <a:stCxn id="36" idx="3"/>
              <a:endCxn id="38" idx="1"/>
            </p:cNvCxnSpPr>
            <p:nvPr/>
          </p:nvCxnSpPr>
          <p:spPr>
            <a:xfrm flipV="1">
              <a:off x="4185613" y="2962735"/>
              <a:ext cx="365905" cy="875229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51" name="Elbow Connector 50"/>
            <p:cNvCxnSpPr>
              <a:stCxn id="36" idx="3"/>
              <a:endCxn id="39" idx="1"/>
            </p:cNvCxnSpPr>
            <p:nvPr/>
          </p:nvCxnSpPr>
          <p:spPr>
            <a:xfrm>
              <a:off x="4185613" y="3837962"/>
              <a:ext cx="365905" cy="1270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52" name="Elbow Connector 51"/>
            <p:cNvCxnSpPr>
              <a:stCxn id="40" idx="3"/>
              <a:endCxn id="41" idx="1"/>
            </p:cNvCxnSpPr>
            <p:nvPr/>
          </p:nvCxnSpPr>
          <p:spPr>
            <a:xfrm>
              <a:off x="4185613" y="6428873"/>
              <a:ext cx="365905" cy="411117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53" name="Elbow Connector 52"/>
            <p:cNvCxnSpPr>
              <a:stCxn id="40" idx="3"/>
              <a:endCxn id="44" idx="1"/>
            </p:cNvCxnSpPr>
            <p:nvPr/>
          </p:nvCxnSpPr>
          <p:spPr>
            <a:xfrm flipV="1">
              <a:off x="4185613" y="5975262"/>
              <a:ext cx="365905" cy="45361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54" name="Rounded Rectangle 53"/>
            <p:cNvSpPr/>
            <p:nvPr/>
          </p:nvSpPr>
          <p:spPr>
            <a:xfrm>
              <a:off x="344400" y="4337919"/>
              <a:ext cx="1097280" cy="777241"/>
            </a:xfrm>
            <a:prstGeom prst="roundRect">
              <a:avLst/>
            </a:prstGeom>
            <a:solidFill>
              <a:srgbClr val="FFB8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algn="ctr" defTabSz="91438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altLang="zh-CN" sz="1400" b="1" kern="0" dirty="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rPr>
                <a:t>MRI</a:t>
              </a:r>
              <a:endParaRPr lang="en-US" sz="1400" b="1" kern="0" dirty="0">
                <a:solidFill>
                  <a:schemeClr val="tx1"/>
                </a:solidFill>
                <a:latin typeface="Calibri"/>
                <a:ea typeface="+mn-ea"/>
              </a:endParaRPr>
            </a:p>
          </p:txBody>
        </p:sp>
        <p:cxnSp>
          <p:nvCxnSpPr>
            <p:cNvPr id="55" name="Elbow Connector 54"/>
            <p:cNvCxnSpPr>
              <a:stCxn id="54" idx="3"/>
              <a:endCxn id="35" idx="1"/>
            </p:cNvCxnSpPr>
            <p:nvPr/>
          </p:nvCxnSpPr>
          <p:spPr>
            <a:xfrm>
              <a:off x="1441680" y="4726540"/>
              <a:ext cx="277159" cy="416572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56" name="Rounded Rectangle 55"/>
            <p:cNvSpPr/>
            <p:nvPr/>
          </p:nvSpPr>
          <p:spPr>
            <a:xfrm>
              <a:off x="1718839" y="2164228"/>
              <a:ext cx="1097280" cy="777240"/>
            </a:xfrm>
            <a:prstGeom prst="roundRect">
              <a:avLst/>
            </a:prstGeom>
            <a:solidFill>
              <a:srgbClr val="FFB8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algn="ctr" defTabSz="91438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400" kern="0" dirty="0">
                  <a:solidFill>
                    <a:schemeClr val="tx1"/>
                  </a:solidFill>
                  <a:latin typeface="Calibri"/>
                  <a:ea typeface="+mn-ea"/>
                </a:rPr>
                <a:t>Field </a:t>
              </a:r>
            </a:p>
            <a:p>
              <a:pPr algn="ctr" defTabSz="91438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400" kern="0" dirty="0">
                  <a:solidFill>
                    <a:schemeClr val="tx1"/>
                  </a:solidFill>
                  <a:latin typeface="Calibri"/>
                  <a:ea typeface="+mn-ea"/>
                </a:rPr>
                <a:t>Strength</a:t>
              </a:r>
            </a:p>
          </p:txBody>
        </p:sp>
        <p:cxnSp>
          <p:nvCxnSpPr>
            <p:cNvPr id="57" name="Elbow Connector 56"/>
            <p:cNvCxnSpPr>
              <a:stCxn id="54" idx="3"/>
              <a:endCxn id="56" idx="1"/>
            </p:cNvCxnSpPr>
            <p:nvPr/>
          </p:nvCxnSpPr>
          <p:spPr>
            <a:xfrm flipV="1">
              <a:off x="1441680" y="2552849"/>
              <a:ext cx="277159" cy="2173691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58" name="Rounded Rectangle 57"/>
            <p:cNvSpPr/>
            <p:nvPr/>
          </p:nvSpPr>
          <p:spPr>
            <a:xfrm>
              <a:off x="1718839" y="3027648"/>
              <a:ext cx="1097280" cy="777240"/>
            </a:xfrm>
            <a:prstGeom prst="roundRect">
              <a:avLst/>
            </a:prstGeom>
            <a:solidFill>
              <a:srgbClr val="FFB8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algn="ctr" defTabSz="91438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400" kern="0" dirty="0">
                  <a:solidFill>
                    <a:schemeClr val="tx1"/>
                  </a:solidFill>
                  <a:latin typeface="Calibri"/>
                  <a:ea typeface="+mn-ea"/>
                </a:rPr>
                <a:t>Make</a:t>
              </a:r>
            </a:p>
          </p:txBody>
        </p:sp>
        <p:cxnSp>
          <p:nvCxnSpPr>
            <p:cNvPr id="59" name="Elbow Connector 58"/>
            <p:cNvCxnSpPr>
              <a:stCxn id="54" idx="3"/>
              <a:endCxn id="58" idx="1"/>
            </p:cNvCxnSpPr>
            <p:nvPr/>
          </p:nvCxnSpPr>
          <p:spPr>
            <a:xfrm flipV="1">
              <a:off x="1441680" y="3416268"/>
              <a:ext cx="277159" cy="131027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60" name="Rounded Rectangle 59"/>
            <p:cNvSpPr/>
            <p:nvPr/>
          </p:nvSpPr>
          <p:spPr>
            <a:xfrm>
              <a:off x="1718839" y="3891069"/>
              <a:ext cx="1097280" cy="777240"/>
            </a:xfrm>
            <a:prstGeom prst="roundRect">
              <a:avLst/>
            </a:prstGeom>
            <a:solidFill>
              <a:srgbClr val="FFB8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algn="ctr" defTabSz="91438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400" kern="0" dirty="0">
                  <a:solidFill>
                    <a:schemeClr val="tx1"/>
                  </a:solidFill>
                  <a:latin typeface="Calibri"/>
                  <a:ea typeface="+mn-ea"/>
                </a:rPr>
                <a:t>Model</a:t>
              </a:r>
            </a:p>
          </p:txBody>
        </p:sp>
        <p:cxnSp>
          <p:nvCxnSpPr>
            <p:cNvPr id="61" name="Elbow Connector 60"/>
            <p:cNvCxnSpPr>
              <a:stCxn id="54" idx="3"/>
              <a:endCxn id="60" idx="1"/>
            </p:cNvCxnSpPr>
            <p:nvPr/>
          </p:nvCxnSpPr>
          <p:spPr>
            <a:xfrm flipV="1">
              <a:off x="1441680" y="4279685"/>
              <a:ext cx="277159" cy="446849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869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SchizConnect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Common schema for imaging data – Structural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876599"/>
              </p:ext>
            </p:extLst>
          </p:nvPr>
        </p:nvGraphicFramePr>
        <p:xfrm>
          <a:off x="2070563" y="2488243"/>
          <a:ext cx="5002875" cy="3148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0102">
                  <a:extLst>
                    <a:ext uri="{9D8B030D-6E8A-4147-A177-3AD203B41FA5}">
                      <a16:colId xmlns:a16="http://schemas.microsoft.com/office/drawing/2014/main" val="3843202862"/>
                    </a:ext>
                  </a:extLst>
                </a:gridCol>
                <a:gridCol w="614245">
                  <a:extLst>
                    <a:ext uri="{9D8B030D-6E8A-4147-A177-3AD203B41FA5}">
                      <a16:colId xmlns:a16="http://schemas.microsoft.com/office/drawing/2014/main" val="2955369248"/>
                    </a:ext>
                  </a:extLst>
                </a:gridCol>
                <a:gridCol w="3248528">
                  <a:extLst>
                    <a:ext uri="{9D8B030D-6E8A-4147-A177-3AD203B41FA5}">
                      <a16:colId xmlns:a16="http://schemas.microsoft.com/office/drawing/2014/main" val="3083835227"/>
                    </a:ext>
                  </a:extLst>
                </a:gridCol>
              </a:tblGrid>
              <a:tr h="239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42485715"/>
                  </a:ext>
                </a:extLst>
              </a:tr>
              <a:tr h="223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HID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t1;"t1"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020351"/>
                  </a:ext>
                </a:extLst>
              </a:tr>
              <a:tr h="223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HID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t1_deface;"t1_deface"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57746373"/>
                  </a:ext>
                </a:extLst>
              </a:tr>
              <a:tr h="223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HID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t2;"t2"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81602"/>
                  </a:ext>
                </a:extLst>
              </a:tr>
              <a:tr h="223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HID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u="none" strike="noStrike" dirty="0">
                          <a:effectLst/>
                        </a:rPr>
                        <a:t>T2 </a:t>
                      </a:r>
                      <a:r>
                        <a:rPr lang="fr-FR" sz="1300" u="none" strike="noStrike" dirty="0" err="1">
                          <a:effectLst/>
                        </a:rPr>
                        <a:t>Inplane</a:t>
                      </a:r>
                      <a:r>
                        <a:rPr lang="fr-FR" sz="1300" u="none" strike="noStrike" dirty="0">
                          <a:effectLst/>
                        </a:rPr>
                        <a:t> Scan;"T2 </a:t>
                      </a:r>
                      <a:r>
                        <a:rPr lang="fr-FR" sz="1300" u="none" strike="noStrike" dirty="0" err="1">
                          <a:effectLst/>
                        </a:rPr>
                        <a:t>Inplane</a:t>
                      </a:r>
                      <a:r>
                        <a:rPr lang="fr-FR" sz="1300" u="none" strike="noStrike" dirty="0">
                          <a:effectLst/>
                        </a:rPr>
                        <a:t> Scan"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97410246"/>
                  </a:ext>
                </a:extLst>
              </a:tr>
              <a:tr h="223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NUSDAST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FLASH1 type="T1"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354933"/>
                  </a:ext>
                </a:extLst>
              </a:tr>
              <a:tr h="223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NUSDAST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MPR1 type="T1"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89641852"/>
                  </a:ext>
                </a:extLst>
              </a:tr>
              <a:tr h="223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NUSDAST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MPR2 type="T1"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871981"/>
                  </a:ext>
                </a:extLst>
              </a:tr>
              <a:tr h="223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NUSDAST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MPR3 type="T1"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35029108"/>
                  </a:ext>
                </a:extLst>
              </a:tr>
              <a:tr h="223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NUSDAST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MPR4 type="T1"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771488"/>
                  </a:ext>
                </a:extLst>
              </a:tr>
              <a:tr h="223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NUSDAST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MPR5 type="T1"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4976222"/>
                  </a:ext>
                </a:extLst>
              </a:tr>
              <a:tr h="223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NUSDAST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MPR6 type="T1"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98656"/>
                  </a:ext>
                </a:extLst>
              </a:tr>
              <a:tr h="223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NUSDAST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FLASH3D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17352357"/>
                  </a:ext>
                </a:extLst>
              </a:tr>
              <a:tr h="223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NUSDAST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MPRAGE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616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8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SchizConnect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Source schema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406316"/>
            <a:ext cx="6858000" cy="41636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20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SchizConnect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Schema mapping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407429"/>
            <a:ext cx="6858000" cy="39939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28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SchizConnect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Query rewriting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404880"/>
            <a:ext cx="6858000" cy="39973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98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SchizConnect 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825625"/>
            <a:ext cx="2799165" cy="4351338"/>
          </a:xfrm>
        </p:spPr>
        <p:txBody>
          <a:bodyPr/>
          <a:lstStyle/>
          <a:p>
            <a:r>
              <a:rPr lang="en-US" dirty="0" smtClean="0"/>
              <a:t>Schema for clinical data</a:t>
            </a:r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2117956" y="1480392"/>
            <a:ext cx="4908089" cy="5164263"/>
            <a:chOff x="849976" y="1225950"/>
            <a:chExt cx="3767076" cy="5164263"/>
          </a:xfrm>
        </p:grpSpPr>
        <p:sp>
          <p:nvSpPr>
            <p:cNvPr id="5" name="Rounded Rectangle 4"/>
            <p:cNvSpPr/>
            <p:nvPr/>
          </p:nvSpPr>
          <p:spPr>
            <a:xfrm>
              <a:off x="849976" y="2853980"/>
              <a:ext cx="1005349" cy="720169"/>
            </a:xfrm>
            <a:prstGeom prst="roundRect">
              <a:avLst/>
            </a:prstGeom>
            <a:solidFill>
              <a:srgbClr val="FFDC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Clinical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248100" y="1643441"/>
              <a:ext cx="1005349" cy="720169"/>
            </a:xfrm>
            <a:prstGeom prst="roundRect">
              <a:avLst/>
            </a:prstGeom>
            <a:solidFill>
              <a:srgbClr val="FFDC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Demographics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48100" y="2450139"/>
              <a:ext cx="1005349" cy="720169"/>
            </a:xfrm>
            <a:prstGeom prst="roundRect">
              <a:avLst/>
            </a:prstGeom>
            <a:solidFill>
              <a:srgbClr val="FFDC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lvl="0" algn="ctr">
                <a:defRPr/>
              </a:pPr>
              <a:r>
                <a:rPr lang="en-US" sz="1400" kern="0" dirty="0"/>
                <a:t>Symptoms-Psychopathology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248100" y="3256837"/>
              <a:ext cx="1005349" cy="720169"/>
            </a:xfrm>
            <a:prstGeom prst="roundRect">
              <a:avLst/>
            </a:prstGeom>
            <a:solidFill>
              <a:srgbClr val="FFDC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lvl="0" algn="ctr">
                <a:defRPr/>
              </a:pPr>
              <a:r>
                <a:rPr lang="en-US" sz="1400" kern="0" dirty="0"/>
                <a:t>Symptoms-Extrapyramidal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48100" y="4063535"/>
              <a:ext cx="1005349" cy="720169"/>
            </a:xfrm>
            <a:prstGeom prst="roundRect">
              <a:avLst/>
            </a:prstGeom>
            <a:solidFill>
              <a:srgbClr val="FFDC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lvl="0" algn="ctr">
                <a:defRPr/>
              </a:pPr>
              <a:r>
                <a:rPr lang="en-US" sz="1400" kern="0" dirty="0"/>
                <a:t>Functional Capacity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248100" y="4867550"/>
              <a:ext cx="1005349" cy="720169"/>
            </a:xfrm>
            <a:prstGeom prst="roundRect">
              <a:avLst/>
            </a:prstGeom>
            <a:solidFill>
              <a:srgbClr val="FFDC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lvl="0" algn="ctr">
                <a:defRPr/>
              </a:pPr>
              <a:r>
                <a:rPr lang="en-US" sz="1400" kern="0" dirty="0" smtClean="0"/>
                <a:t>Medical</a:t>
              </a:r>
              <a:endParaRPr lang="en-US" sz="1400" kern="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248100" y="5670044"/>
              <a:ext cx="1005349" cy="720169"/>
            </a:xfrm>
            <a:prstGeom prst="roundRect">
              <a:avLst/>
            </a:prstGeom>
            <a:solidFill>
              <a:srgbClr val="FFDC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lvl="0" algn="ctr">
                <a:defRPr/>
              </a:pPr>
              <a:r>
                <a:rPr lang="en-US" sz="1400" kern="0" dirty="0" smtClean="0"/>
                <a:t>Personality</a:t>
              </a:r>
              <a:endParaRPr lang="en-US" sz="1400" kern="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611701" y="1225950"/>
              <a:ext cx="1005349" cy="720169"/>
            </a:xfrm>
            <a:prstGeom prst="roundRect">
              <a:avLst/>
            </a:prstGeom>
            <a:solidFill>
              <a:srgbClr val="FFDC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lvl="0" algn="ctr">
                <a:defRPr/>
              </a:pPr>
              <a:r>
                <a:rPr lang="en-US" sz="1400" dirty="0" smtClean="0"/>
                <a:t>Depression/ Mood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611701" y="2032647"/>
              <a:ext cx="1005349" cy="720169"/>
            </a:xfrm>
            <a:prstGeom prst="roundRect">
              <a:avLst/>
            </a:prstGeom>
            <a:solidFill>
              <a:srgbClr val="FFDC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lvl="0" algn="ctr">
                <a:defRPr/>
              </a:pPr>
              <a:r>
                <a:rPr lang="en-US" sz="1400" kern="0" dirty="0"/>
                <a:t>Insight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611702" y="2842501"/>
              <a:ext cx="1005349" cy="720169"/>
            </a:xfrm>
            <a:prstGeom prst="roundRect">
              <a:avLst/>
            </a:prstGeom>
            <a:solidFill>
              <a:srgbClr val="FFDC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lvl="0" algn="ctr">
                <a:defRPr/>
              </a:pPr>
              <a:r>
                <a:rPr lang="en-US" sz="1400" kern="0"/>
                <a:t>Positive/ Negative Symptoms</a:t>
              </a:r>
              <a:endParaRPr lang="en-US" sz="1400" kern="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611702" y="3646044"/>
              <a:ext cx="1005349" cy="720169"/>
            </a:xfrm>
            <a:prstGeom prst="roundRect">
              <a:avLst/>
            </a:prstGeom>
            <a:solidFill>
              <a:srgbClr val="FFDC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lvl="0" algn="ctr">
                <a:defRPr/>
              </a:pPr>
              <a:r>
                <a:rPr lang="en-US" sz="1400" kern="0" dirty="0" smtClean="0"/>
                <a:t>Psychopathology</a:t>
              </a:r>
              <a:endParaRPr lang="en-US" sz="1400" kern="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611703" y="4450059"/>
              <a:ext cx="1005349" cy="720169"/>
            </a:xfrm>
            <a:prstGeom prst="roundRect">
              <a:avLst/>
            </a:prstGeom>
            <a:solidFill>
              <a:srgbClr val="FFDCB8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lvl="0" algn="ctr">
                <a:defRPr/>
              </a:pPr>
              <a:r>
                <a:rPr lang="en-US" sz="1400" kern="0" dirty="0" smtClean="0"/>
                <a:t>Suicide Ideation</a:t>
              </a:r>
              <a:endParaRPr lang="en-US" sz="1400" kern="0" dirty="0"/>
            </a:p>
          </p:txBody>
        </p:sp>
        <p:cxnSp>
          <p:nvCxnSpPr>
            <p:cNvPr id="44" name="Elbow Connector 43"/>
            <p:cNvCxnSpPr>
              <a:stCxn id="5" idx="3"/>
              <a:endCxn id="6" idx="1"/>
            </p:cNvCxnSpPr>
            <p:nvPr/>
          </p:nvCxnSpPr>
          <p:spPr>
            <a:xfrm flipV="1">
              <a:off x="1855325" y="2003526"/>
              <a:ext cx="392775" cy="1210539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47" name="Elbow Connector 46"/>
            <p:cNvCxnSpPr>
              <a:stCxn id="5" idx="3"/>
              <a:endCxn id="7" idx="1"/>
            </p:cNvCxnSpPr>
            <p:nvPr/>
          </p:nvCxnSpPr>
          <p:spPr>
            <a:xfrm flipV="1">
              <a:off x="1855325" y="2810224"/>
              <a:ext cx="392775" cy="403841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50" name="Elbow Connector 49"/>
            <p:cNvCxnSpPr>
              <a:stCxn id="5" idx="3"/>
              <a:endCxn id="8" idx="1"/>
            </p:cNvCxnSpPr>
            <p:nvPr/>
          </p:nvCxnSpPr>
          <p:spPr>
            <a:xfrm>
              <a:off x="1855325" y="3214065"/>
              <a:ext cx="392775" cy="402857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53" name="Elbow Connector 52"/>
            <p:cNvCxnSpPr>
              <a:stCxn id="5" idx="3"/>
              <a:endCxn id="9" idx="1"/>
            </p:cNvCxnSpPr>
            <p:nvPr/>
          </p:nvCxnSpPr>
          <p:spPr>
            <a:xfrm>
              <a:off x="1855325" y="3214065"/>
              <a:ext cx="392775" cy="1209555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56" name="Elbow Connector 55"/>
            <p:cNvCxnSpPr>
              <a:stCxn id="5" idx="3"/>
              <a:endCxn id="10" idx="1"/>
            </p:cNvCxnSpPr>
            <p:nvPr/>
          </p:nvCxnSpPr>
          <p:spPr>
            <a:xfrm>
              <a:off x="1855325" y="3214065"/>
              <a:ext cx="392775" cy="201357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59" name="Elbow Connector 58"/>
            <p:cNvCxnSpPr>
              <a:stCxn id="5" idx="3"/>
              <a:endCxn id="11" idx="1"/>
            </p:cNvCxnSpPr>
            <p:nvPr/>
          </p:nvCxnSpPr>
          <p:spPr>
            <a:xfrm>
              <a:off x="1855325" y="3214065"/>
              <a:ext cx="392775" cy="2816064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62" name="Elbow Connector 61"/>
            <p:cNvCxnSpPr>
              <a:stCxn id="7" idx="3"/>
              <a:endCxn id="13" idx="1"/>
            </p:cNvCxnSpPr>
            <p:nvPr/>
          </p:nvCxnSpPr>
          <p:spPr>
            <a:xfrm flipV="1">
              <a:off x="3253449" y="1586035"/>
              <a:ext cx="358253" cy="1224189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66" name="Elbow Connector 65"/>
            <p:cNvCxnSpPr>
              <a:stCxn id="7" idx="3"/>
              <a:endCxn id="14" idx="1"/>
            </p:cNvCxnSpPr>
            <p:nvPr/>
          </p:nvCxnSpPr>
          <p:spPr>
            <a:xfrm flipV="1">
              <a:off x="3253449" y="2392732"/>
              <a:ext cx="358253" cy="417492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69" name="Elbow Connector 68"/>
            <p:cNvCxnSpPr>
              <a:stCxn id="7" idx="3"/>
              <a:endCxn id="15" idx="1"/>
            </p:cNvCxnSpPr>
            <p:nvPr/>
          </p:nvCxnSpPr>
          <p:spPr>
            <a:xfrm>
              <a:off x="3253449" y="2810224"/>
              <a:ext cx="358253" cy="392362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72" name="Elbow Connector 71"/>
            <p:cNvCxnSpPr>
              <a:stCxn id="7" idx="3"/>
              <a:endCxn id="16" idx="1"/>
            </p:cNvCxnSpPr>
            <p:nvPr/>
          </p:nvCxnSpPr>
          <p:spPr>
            <a:xfrm>
              <a:off x="3253449" y="2810224"/>
              <a:ext cx="358253" cy="1195905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75" name="Elbow Connector 74"/>
            <p:cNvCxnSpPr>
              <a:stCxn id="7" idx="3"/>
              <a:endCxn id="17" idx="1"/>
            </p:cNvCxnSpPr>
            <p:nvPr/>
          </p:nvCxnSpPr>
          <p:spPr>
            <a:xfrm>
              <a:off x="3253449" y="2810224"/>
              <a:ext cx="358254" cy="199992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049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SchizConnect 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825625"/>
            <a:ext cx="7726846" cy="4351338"/>
          </a:xfrm>
        </p:spPr>
        <p:txBody>
          <a:bodyPr/>
          <a:lstStyle/>
          <a:p>
            <a:r>
              <a:rPr lang="en-US" dirty="0" smtClean="0"/>
              <a:t>Schema for </a:t>
            </a:r>
            <a:r>
              <a:rPr lang="en-US" dirty="0"/>
              <a:t>clinical data – Psychopathology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050879"/>
              </p:ext>
            </p:extLst>
          </p:nvPr>
        </p:nvGraphicFramePr>
        <p:xfrm>
          <a:off x="75010" y="2285895"/>
          <a:ext cx="8993980" cy="8549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7325">
                  <a:extLst>
                    <a:ext uri="{9D8B030D-6E8A-4147-A177-3AD203B41FA5}">
                      <a16:colId xmlns:a16="http://schemas.microsoft.com/office/drawing/2014/main" val="393958427"/>
                    </a:ext>
                  </a:extLst>
                </a:gridCol>
                <a:gridCol w="3414712">
                  <a:extLst>
                    <a:ext uri="{9D8B030D-6E8A-4147-A177-3AD203B41FA5}">
                      <a16:colId xmlns:a16="http://schemas.microsoft.com/office/drawing/2014/main" val="335708512"/>
                    </a:ext>
                  </a:extLst>
                </a:gridCol>
                <a:gridCol w="4121943">
                  <a:extLst>
                    <a:ext uri="{9D8B030D-6E8A-4147-A177-3AD203B41FA5}">
                      <a16:colId xmlns:a16="http://schemas.microsoft.com/office/drawing/2014/main" val="1550121729"/>
                    </a:ext>
                  </a:extLst>
                </a:gridCol>
              </a:tblGrid>
              <a:tr h="196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55231687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NUSDAST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SIPS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Structured Interview for Prodromal Syndromes Summary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496503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NMorphCH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SIPS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Structured Interview for Prodromal Syndromes Summary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03719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ConteTT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SIPS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Structured Interview for Prodromal Syndromes Summary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507854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COBRE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PANSS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Positive and Negative Symptom Scale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23017399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BrainGluSchi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PANSS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Positive and Negative Symptom Scale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40165420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effectLst/>
                        </a:rPr>
                        <a:t>fBIRN</a:t>
                      </a:r>
                      <a:r>
                        <a:rPr lang="en-US" sz="1300" u="none" strike="noStrike" dirty="0" smtClean="0">
                          <a:effectLst/>
                        </a:rPr>
                        <a:t> </a:t>
                      </a:r>
                      <a:r>
                        <a:rPr lang="en-US" sz="1300" u="none" strike="noStrike" dirty="0" err="1" smtClean="0">
                          <a:effectLst/>
                        </a:rPr>
                        <a:t>PhaseII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Modified Positive and Negative Symptom Scale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Positive and Negative Symptom Scale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09124265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effectLst/>
                        </a:rPr>
                        <a:t>fBIRN</a:t>
                      </a:r>
                      <a:r>
                        <a:rPr lang="en-US" sz="1300" u="none" strike="noStrike" dirty="0" smtClean="0">
                          <a:effectLst/>
                        </a:rPr>
                        <a:t> </a:t>
                      </a:r>
                      <a:r>
                        <a:rPr lang="en-US" sz="1300" u="none" strike="noStrike" dirty="0" err="1" smtClean="0">
                          <a:effectLst/>
                        </a:rPr>
                        <a:t>PhaseIII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PANSS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Positive and Negative Symptom Scale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51773552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MCIC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SAPS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Scale for the Assessment of Positive Symptoms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659801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effectLst/>
                        </a:rPr>
                        <a:t>fBIRN</a:t>
                      </a:r>
                      <a:r>
                        <a:rPr lang="en-US" sz="1300" u="none" strike="noStrike" dirty="0" smtClean="0">
                          <a:effectLst/>
                        </a:rPr>
                        <a:t> </a:t>
                      </a:r>
                      <a:r>
                        <a:rPr lang="en-US" sz="1300" u="none" strike="noStrike" dirty="0" err="1" smtClean="0">
                          <a:effectLst/>
                        </a:rPr>
                        <a:t>PhaseII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SAPS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Scale for the Assessment of Positive Symptoms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620260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effectLst/>
                        </a:rPr>
                        <a:t>fBIRN</a:t>
                      </a:r>
                      <a:r>
                        <a:rPr lang="en-US" sz="1300" u="none" strike="noStrike" dirty="0" smtClean="0">
                          <a:effectLst/>
                        </a:rPr>
                        <a:t> </a:t>
                      </a:r>
                      <a:r>
                        <a:rPr lang="en-US" sz="1300" u="none" strike="noStrike" dirty="0" err="1" smtClean="0">
                          <a:effectLst/>
                        </a:rPr>
                        <a:t>PhaseIII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SAPS_PhaseIII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Scale for the Assessment of Positive Symptoms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810691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NUSDAST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SAPS SANS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Scale for the Assessment of Positive Symptoms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81322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NMorphCH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SAPS SANS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Scale for the Assessment of Positive Symptoms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129304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ConteTT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SAPS SANS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Scale for the Assessment of Positive Symptoms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310384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MCIC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SANS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Scale for the Assessment of Negative Symptoms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20311458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effectLst/>
                        </a:rPr>
                        <a:t>fBIRN</a:t>
                      </a:r>
                      <a:r>
                        <a:rPr lang="en-US" sz="1300" u="none" strike="noStrike" dirty="0" smtClean="0">
                          <a:effectLst/>
                        </a:rPr>
                        <a:t> </a:t>
                      </a:r>
                      <a:r>
                        <a:rPr lang="en-US" sz="1300" u="none" strike="noStrike" dirty="0" err="1" smtClean="0">
                          <a:effectLst/>
                        </a:rPr>
                        <a:t>PhaseII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SANS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Scale for the Assessment of Negative Symptoms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3114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effectLst/>
                        </a:rPr>
                        <a:t>fBIRfBIRN</a:t>
                      </a:r>
                      <a:r>
                        <a:rPr lang="en-US" sz="1300" u="none" strike="noStrike" dirty="0" smtClean="0">
                          <a:effectLst/>
                        </a:rPr>
                        <a:t> </a:t>
                      </a:r>
                      <a:r>
                        <a:rPr lang="en-US" sz="1300" u="none" strike="noStrike" dirty="0" err="1" smtClean="0">
                          <a:effectLst/>
                        </a:rPr>
                        <a:t>PhaseIII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SANS_PhaseIII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Scale for the Assessment of Negative Symptoms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08650965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NUSDAST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SAPS SANS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Scale for the Assessment of Negative Symptoms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33704952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NMorphCH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SAPS SANS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Scale for the Assessment of Negative Symptoms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40218702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ConteTT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SAPS SANS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Scale for the Assessment of Negative Symptoms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2685221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effectLst/>
                        </a:rPr>
                        <a:t>fBIRN</a:t>
                      </a:r>
                      <a:r>
                        <a:rPr lang="en-US" sz="1300" u="none" strike="noStrike" dirty="0" smtClean="0">
                          <a:effectLst/>
                        </a:rPr>
                        <a:t> </a:t>
                      </a:r>
                      <a:r>
                        <a:rPr lang="en-US" sz="1300" u="none" strike="noStrike" dirty="0" err="1" smtClean="0">
                          <a:effectLst/>
                        </a:rPr>
                        <a:t>PhaseIII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NSA-4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Negative Symptom Assessment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205509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effectLst/>
                        </a:rPr>
                        <a:t>fBIRN</a:t>
                      </a:r>
                      <a:r>
                        <a:rPr lang="en-US" sz="1300" u="none" strike="noStrike" dirty="0" smtClean="0">
                          <a:effectLst/>
                        </a:rPr>
                        <a:t> </a:t>
                      </a:r>
                      <a:r>
                        <a:rPr lang="en-US" sz="1300" u="none" strike="noStrike" dirty="0" err="1" smtClean="0">
                          <a:effectLst/>
                        </a:rPr>
                        <a:t>PhaseII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Deficit Syndrom ScoreSheet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Deficit Syndrome Score Sheet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27992758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effectLst/>
                        </a:rPr>
                        <a:t>fBIRN</a:t>
                      </a:r>
                      <a:r>
                        <a:rPr lang="en-US" sz="1300" u="none" strike="noStrike" dirty="0" smtClean="0">
                          <a:effectLst/>
                        </a:rPr>
                        <a:t> </a:t>
                      </a:r>
                      <a:r>
                        <a:rPr lang="en-US" sz="1300" u="none" strike="noStrike" dirty="0" err="1" smtClean="0">
                          <a:effectLst/>
                        </a:rPr>
                        <a:t>PhaseIII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Schedule of Deficit Syndrome Scale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Schedule of Deficit Syndrome Scale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220487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fBIRN PhaseII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Hallucination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Hallucination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86297690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fBIRN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PhaseII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Calgary Depression Scale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Calgary Depression Scale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997866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effectLst/>
                        </a:rPr>
                        <a:t>fBIRN</a:t>
                      </a:r>
                      <a:r>
                        <a:rPr lang="en-US" sz="1300" u="none" strike="noStrike" dirty="0" smtClean="0">
                          <a:effectLst/>
                        </a:rPr>
                        <a:t> </a:t>
                      </a:r>
                      <a:r>
                        <a:rPr lang="en-US" sz="1300" u="none" strike="noStrike" dirty="0" err="1" smtClean="0">
                          <a:effectLst/>
                        </a:rPr>
                        <a:t>PhaseIII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Calgary Depression Index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Calgary Depression Scale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517884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COBRE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CAL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Calgary Depression Scale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92202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BrainGluSchi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CAL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Calgary Depression Scale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100019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effectLst/>
                        </a:rPr>
                        <a:t>fBIRN</a:t>
                      </a:r>
                      <a:r>
                        <a:rPr lang="en-US" sz="1300" u="none" strike="noStrike" dirty="0" smtClean="0">
                          <a:effectLst/>
                        </a:rPr>
                        <a:t> </a:t>
                      </a:r>
                      <a:r>
                        <a:rPr lang="en-US" sz="1300" u="none" strike="noStrike" dirty="0" err="1" smtClean="0">
                          <a:effectLst/>
                        </a:rPr>
                        <a:t>PhaseII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quick mood scale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Quick Mood Scale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57346725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COBRE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YMRS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Young Mania Scale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710394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BrainGluSchi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YMRS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Young Mania Scale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836881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BrainGluSchi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Schizo-Bipolar Scale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effectLst/>
                        </a:rPr>
                        <a:t>Schizo</a:t>
                      </a:r>
                      <a:r>
                        <a:rPr lang="en-US" sz="1300" u="none" strike="noStrike" dirty="0">
                          <a:effectLst/>
                        </a:rPr>
                        <a:t>-Bipolar Scale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80247125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effectLst/>
                        </a:rPr>
                        <a:t>fBIRN</a:t>
                      </a:r>
                      <a:r>
                        <a:rPr lang="en-US" sz="1300" u="none" strike="noStrike" dirty="0" smtClean="0">
                          <a:effectLst/>
                        </a:rPr>
                        <a:t> </a:t>
                      </a:r>
                      <a:r>
                        <a:rPr lang="en-US" sz="1300" u="none" strike="noStrike" dirty="0" err="1" smtClean="0">
                          <a:effectLst/>
                        </a:rPr>
                        <a:t>PhaseII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InterSePT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effectLst/>
                        </a:rPr>
                        <a:t>InterSePT</a:t>
                      </a:r>
                      <a:r>
                        <a:rPr lang="en-US" sz="1300" u="none" strike="noStrike" dirty="0">
                          <a:effectLst/>
                        </a:rPr>
                        <a:t> Scale for Suicidal Thinking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165278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NUSDAST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Lifetime Psychopathology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Lifetime Psychopathology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98584050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NMorphCH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Lifetime Psychopathology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Lifetime Psychopathology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81487005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ConteTT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Lifetime Psychopathology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Lifetime Psychopathology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27896612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NUSDAST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BPRS Form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Brief Psychiatric Rating Scale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787438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NUSDAST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Chapman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Chapman Psychosis Proneness Scales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50429863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ConteTT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Chapman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Chapman Psychosis Proneness Scales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62610774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NUSDAST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SUMD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Scale to Assess Unawareness of Mental Disorder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658245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NUSDAST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MADRS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Montgomery-Asberg Depression Rating Scale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91738002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NMorphCH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MADRS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Montgomery-Asberg Depression Rating Scale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6034830"/>
                  </a:ext>
                </a:extLst>
              </a:tr>
              <a:tr h="1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ConteTT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MADRS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Montgomery-</a:t>
                      </a:r>
                      <a:r>
                        <a:rPr lang="en-US" sz="1300" u="none" strike="noStrike" dirty="0" err="1">
                          <a:effectLst/>
                        </a:rPr>
                        <a:t>Asberg</a:t>
                      </a:r>
                      <a:r>
                        <a:rPr lang="en-US" sz="1300" u="none" strike="noStrike" dirty="0">
                          <a:effectLst/>
                        </a:rPr>
                        <a:t> Depression Rating Scale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7" marR="952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21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4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SchizConnect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Schema for cognitive data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77874" y="2024984"/>
            <a:ext cx="6388252" cy="4693684"/>
            <a:chOff x="1027549" y="1553497"/>
            <a:chExt cx="6388252" cy="4693684"/>
          </a:xfrm>
        </p:grpSpPr>
        <p:grpSp>
          <p:nvGrpSpPr>
            <p:cNvPr id="10" name="Group 9"/>
            <p:cNvGrpSpPr/>
            <p:nvPr/>
          </p:nvGrpSpPr>
          <p:grpSpPr>
            <a:xfrm>
              <a:off x="1027549" y="1553497"/>
              <a:ext cx="6388252" cy="4693684"/>
              <a:chOff x="19109034" y="5361764"/>
              <a:chExt cx="6126511" cy="4451079"/>
            </a:xfrm>
          </p:grpSpPr>
          <p:cxnSp>
            <p:nvCxnSpPr>
              <p:cNvPr id="11" name="Elbow Connector 10"/>
              <p:cNvCxnSpPr>
                <a:stCxn id="37" idx="3"/>
                <a:endCxn id="18" idx="1"/>
              </p:cNvCxnSpPr>
              <p:nvPr/>
            </p:nvCxnSpPr>
            <p:spPr>
              <a:xfrm flipV="1">
                <a:off x="22722776" y="7587303"/>
                <a:ext cx="300293" cy="1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2" name="Rounded Rectangle 11"/>
              <p:cNvSpPr/>
              <p:nvPr/>
            </p:nvSpPr>
            <p:spPr>
              <a:xfrm>
                <a:off x="23023069" y="8753562"/>
                <a:ext cx="964158" cy="680486"/>
              </a:xfrm>
              <a:prstGeom prst="roundRect">
                <a:avLst/>
              </a:prstGeom>
              <a:solidFill>
                <a:srgbClr val="B8B8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Episodic Memory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24271385" y="8377921"/>
                <a:ext cx="964158" cy="680486"/>
              </a:xfrm>
              <a:prstGeom prst="roundRect">
                <a:avLst/>
              </a:prstGeom>
              <a:solidFill>
                <a:srgbClr val="B8B8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Verbal 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Episodic Memory</a:t>
                </a:r>
              </a:p>
            </p:txBody>
          </p:sp>
          <p:cxnSp>
            <p:nvCxnSpPr>
              <p:cNvPr id="14" name="Elbow Connector 13"/>
              <p:cNvCxnSpPr>
                <a:stCxn id="12" idx="3"/>
                <a:endCxn id="13" idx="1"/>
              </p:cNvCxnSpPr>
              <p:nvPr/>
            </p:nvCxnSpPr>
            <p:spPr>
              <a:xfrm flipV="1">
                <a:off x="23987227" y="8718164"/>
                <a:ext cx="284158" cy="375641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5" name="Elbow Connector 14"/>
              <p:cNvCxnSpPr>
                <a:stCxn id="37" idx="3"/>
                <a:endCxn id="12" idx="1"/>
              </p:cNvCxnSpPr>
              <p:nvPr/>
            </p:nvCxnSpPr>
            <p:spPr>
              <a:xfrm>
                <a:off x="22722776" y="7587304"/>
                <a:ext cx="300293" cy="1506501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6" name="Rounded Rectangle 15"/>
              <p:cNvSpPr/>
              <p:nvPr/>
            </p:nvSpPr>
            <p:spPr>
              <a:xfrm>
                <a:off x="24271384" y="9132357"/>
                <a:ext cx="964158" cy="680486"/>
              </a:xfrm>
              <a:prstGeom prst="roundRect">
                <a:avLst/>
              </a:prstGeom>
              <a:solidFill>
                <a:srgbClr val="B8B8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Visual Episodic Memory</a:t>
                </a:r>
              </a:p>
            </p:txBody>
          </p:sp>
          <p:cxnSp>
            <p:nvCxnSpPr>
              <p:cNvPr id="17" name="Elbow Connector 16"/>
              <p:cNvCxnSpPr>
                <a:stCxn id="12" idx="3"/>
                <a:endCxn id="16" idx="1"/>
              </p:cNvCxnSpPr>
              <p:nvPr/>
            </p:nvCxnSpPr>
            <p:spPr>
              <a:xfrm>
                <a:off x="23987227" y="9093805"/>
                <a:ext cx="284157" cy="378795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8" name="Rounded Rectangle 17"/>
              <p:cNvSpPr/>
              <p:nvPr/>
            </p:nvSpPr>
            <p:spPr>
              <a:xfrm>
                <a:off x="23023069" y="7247059"/>
                <a:ext cx="964158" cy="680486"/>
              </a:xfrm>
              <a:prstGeom prst="roundRect">
                <a:avLst/>
              </a:prstGeom>
              <a:solidFill>
                <a:srgbClr val="B8B8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Working Memory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4271385" y="7624174"/>
                <a:ext cx="964158" cy="680486"/>
              </a:xfrm>
              <a:prstGeom prst="roundRect">
                <a:avLst/>
              </a:prstGeom>
              <a:solidFill>
                <a:srgbClr val="B8B8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Visual Working Memory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24271385" y="6873614"/>
                <a:ext cx="964158" cy="680486"/>
              </a:xfrm>
              <a:prstGeom prst="roundRect">
                <a:avLst/>
              </a:prstGeom>
              <a:solidFill>
                <a:srgbClr val="B8B8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Verbal Working Memory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1" name="Elbow Connector 20"/>
              <p:cNvCxnSpPr>
                <a:stCxn id="18" idx="3"/>
                <a:endCxn id="20" idx="1"/>
              </p:cNvCxnSpPr>
              <p:nvPr/>
            </p:nvCxnSpPr>
            <p:spPr>
              <a:xfrm flipV="1">
                <a:off x="23987227" y="7213857"/>
                <a:ext cx="284158" cy="373445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2" name="Elbow Connector 21"/>
              <p:cNvCxnSpPr>
                <a:stCxn id="37" idx="3"/>
                <a:endCxn id="23" idx="1"/>
              </p:cNvCxnSpPr>
              <p:nvPr/>
            </p:nvCxnSpPr>
            <p:spPr>
              <a:xfrm flipV="1">
                <a:off x="22722776" y="6024357"/>
                <a:ext cx="300294" cy="1562946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23" name="Rounded Rectangle 22"/>
              <p:cNvSpPr/>
              <p:nvPr/>
            </p:nvSpPr>
            <p:spPr>
              <a:xfrm>
                <a:off x="23023070" y="5684114"/>
                <a:ext cx="964158" cy="680486"/>
              </a:xfrm>
              <a:prstGeom prst="roundRect">
                <a:avLst/>
              </a:prstGeom>
              <a:solidFill>
                <a:srgbClr val="B8B8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Learning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24271387" y="5361764"/>
                <a:ext cx="964158" cy="680486"/>
              </a:xfrm>
              <a:prstGeom prst="roundRect">
                <a:avLst/>
              </a:prstGeom>
              <a:solidFill>
                <a:srgbClr val="B8B8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Verbal Learning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5" name="Elbow Connector 24"/>
              <p:cNvCxnSpPr>
                <a:stCxn id="23" idx="3"/>
                <a:endCxn id="24" idx="1"/>
              </p:cNvCxnSpPr>
              <p:nvPr/>
            </p:nvCxnSpPr>
            <p:spPr>
              <a:xfrm flipV="1">
                <a:off x="23987227" y="5702007"/>
                <a:ext cx="284160" cy="32235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26" name="Rounded Rectangle 25"/>
              <p:cNvSpPr/>
              <p:nvPr/>
            </p:nvSpPr>
            <p:spPr>
              <a:xfrm>
                <a:off x="24271385" y="6117671"/>
                <a:ext cx="964158" cy="680486"/>
              </a:xfrm>
              <a:prstGeom prst="roundRect">
                <a:avLst/>
              </a:prstGeom>
              <a:solidFill>
                <a:srgbClr val="B8B8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Visual Learning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7" name="Elbow Connector 26"/>
              <p:cNvCxnSpPr>
                <a:stCxn id="23" idx="3"/>
                <a:endCxn id="26" idx="1"/>
              </p:cNvCxnSpPr>
              <p:nvPr/>
            </p:nvCxnSpPr>
            <p:spPr>
              <a:xfrm>
                <a:off x="23987227" y="6024357"/>
                <a:ext cx="284157" cy="433557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8" name="Elbow Connector 27"/>
              <p:cNvCxnSpPr>
                <a:stCxn id="48" idx="3"/>
                <a:endCxn id="42" idx="1"/>
              </p:cNvCxnSpPr>
              <p:nvPr/>
            </p:nvCxnSpPr>
            <p:spPr>
              <a:xfrm flipV="1">
                <a:off x="20073192" y="6069599"/>
                <a:ext cx="420977" cy="1902086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9" name="Elbow Connector 28"/>
              <p:cNvCxnSpPr>
                <a:stCxn id="48" idx="3"/>
                <a:endCxn id="43" idx="1"/>
              </p:cNvCxnSpPr>
              <p:nvPr/>
            </p:nvCxnSpPr>
            <p:spPr>
              <a:xfrm>
                <a:off x="20073192" y="7971685"/>
                <a:ext cx="420977" cy="374653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0" name="Elbow Connector 29"/>
              <p:cNvCxnSpPr>
                <a:stCxn id="48" idx="3"/>
                <a:endCxn id="45" idx="1"/>
              </p:cNvCxnSpPr>
              <p:nvPr/>
            </p:nvCxnSpPr>
            <p:spPr>
              <a:xfrm flipV="1">
                <a:off x="20073192" y="6828512"/>
                <a:ext cx="420977" cy="114317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1" name="Elbow Connector 30"/>
              <p:cNvCxnSpPr>
                <a:stCxn id="48" idx="3"/>
                <a:endCxn id="44" idx="1"/>
              </p:cNvCxnSpPr>
              <p:nvPr/>
            </p:nvCxnSpPr>
            <p:spPr>
              <a:xfrm flipV="1">
                <a:off x="20073192" y="7587426"/>
                <a:ext cx="420977" cy="384259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2" name="Elbow Connector 31"/>
              <p:cNvCxnSpPr>
                <a:stCxn id="18" idx="3"/>
                <a:endCxn id="19" idx="1"/>
              </p:cNvCxnSpPr>
              <p:nvPr/>
            </p:nvCxnSpPr>
            <p:spPr>
              <a:xfrm>
                <a:off x="23987227" y="7587303"/>
                <a:ext cx="284158" cy="377114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3" name="Elbow Connector 32"/>
              <p:cNvCxnSpPr>
                <a:stCxn id="48" idx="3"/>
                <a:endCxn id="34" idx="1"/>
              </p:cNvCxnSpPr>
              <p:nvPr/>
            </p:nvCxnSpPr>
            <p:spPr>
              <a:xfrm flipV="1">
                <a:off x="20073192" y="6827037"/>
                <a:ext cx="1685427" cy="1144648"/>
              </a:xfrm>
              <a:prstGeom prst="bentConnector3">
                <a:avLst>
                  <a:gd name="adj1" fmla="val 89936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34" name="Rounded Rectangle 33"/>
              <p:cNvSpPr/>
              <p:nvPr/>
            </p:nvSpPr>
            <p:spPr>
              <a:xfrm>
                <a:off x="21758619" y="6486794"/>
                <a:ext cx="964158" cy="680486"/>
              </a:xfrm>
              <a:prstGeom prst="roundRect">
                <a:avLst/>
              </a:prstGeom>
              <a:solidFill>
                <a:srgbClr val="B8B8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lIns="0" rIns="0" rtlCol="0" anchor="ctr"/>
              <a:lstStyle/>
              <a:p>
                <a:pPr lvl="0" algn="ctr">
                  <a:defRPr/>
                </a:pPr>
                <a:r>
                  <a:rPr lang="en-US" sz="1400" kern="0" dirty="0"/>
                  <a:t>Processing </a:t>
                </a:r>
                <a:r>
                  <a:rPr lang="en-US" sz="1400" kern="0" dirty="0" smtClean="0"/>
                  <a:t>Speed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21758619" y="8007325"/>
                <a:ext cx="964158" cy="680486"/>
              </a:xfrm>
              <a:prstGeom prst="roundRect">
                <a:avLst/>
              </a:prstGeom>
              <a:solidFill>
                <a:srgbClr val="B8B8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lIns="0" rIns="0" rtlCol="0" anchor="ctr"/>
              <a:lstStyle/>
              <a:p>
                <a:pPr algn="ctr">
                  <a:defRPr/>
                </a:pPr>
                <a:r>
                  <a:rPr lang="en-US" sz="1400" kern="0" dirty="0"/>
                  <a:t>Social </a:t>
                </a:r>
                <a:r>
                  <a:rPr lang="en-US" sz="1400" kern="0" dirty="0" smtClean="0"/>
                  <a:t>Cognition</a:t>
                </a:r>
                <a:endParaRPr lang="en-US" sz="1400" kern="0" dirty="0"/>
              </a:p>
            </p:txBody>
          </p:sp>
          <p:cxnSp>
            <p:nvCxnSpPr>
              <p:cNvPr id="36" name="Elbow Connector 35"/>
              <p:cNvCxnSpPr>
                <a:stCxn id="48" idx="3"/>
                <a:endCxn id="35" idx="1"/>
              </p:cNvCxnSpPr>
              <p:nvPr/>
            </p:nvCxnSpPr>
            <p:spPr>
              <a:xfrm>
                <a:off x="20073192" y="7971685"/>
                <a:ext cx="1685427" cy="375883"/>
              </a:xfrm>
              <a:prstGeom prst="bentConnector3">
                <a:avLst>
                  <a:gd name="adj1" fmla="val 89936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37" name="Rounded Rectangle 36"/>
              <p:cNvSpPr/>
              <p:nvPr/>
            </p:nvSpPr>
            <p:spPr>
              <a:xfrm>
                <a:off x="21758619" y="7247060"/>
                <a:ext cx="964158" cy="680486"/>
              </a:xfrm>
              <a:prstGeom prst="roundRect">
                <a:avLst/>
              </a:prstGeom>
              <a:solidFill>
                <a:srgbClr val="B8B8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lIns="0" rIns="0" rtlCol="0" anchor="ctr"/>
              <a:lstStyle/>
              <a:p>
                <a:pPr algn="ctr">
                  <a:defRPr/>
                </a:pPr>
                <a:r>
                  <a:rPr lang="en-US" sz="1400" kern="0" dirty="0"/>
                  <a:t>Learning &amp; </a:t>
                </a:r>
                <a:r>
                  <a:rPr lang="en-US" sz="1400" kern="0" dirty="0" smtClean="0"/>
                  <a:t>Memory</a:t>
                </a:r>
              </a:p>
            </p:txBody>
          </p:sp>
          <p:cxnSp>
            <p:nvCxnSpPr>
              <p:cNvPr id="38" name="Elbow Connector 37"/>
              <p:cNvCxnSpPr>
                <a:stCxn id="48" idx="3"/>
                <a:endCxn id="37" idx="1"/>
              </p:cNvCxnSpPr>
              <p:nvPr/>
            </p:nvCxnSpPr>
            <p:spPr>
              <a:xfrm flipV="1">
                <a:off x="20073192" y="7587303"/>
                <a:ext cx="1685427" cy="384382"/>
              </a:xfrm>
              <a:prstGeom prst="bentConnector3">
                <a:avLst>
                  <a:gd name="adj1" fmla="val 89936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39" name="Rounded Rectangle 38"/>
              <p:cNvSpPr/>
              <p:nvPr/>
            </p:nvSpPr>
            <p:spPr>
              <a:xfrm>
                <a:off x="21758619" y="8767590"/>
                <a:ext cx="964158" cy="680486"/>
              </a:xfrm>
              <a:prstGeom prst="roundRect">
                <a:avLst/>
              </a:prstGeom>
              <a:solidFill>
                <a:srgbClr val="B8B8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lIns="0" rIns="0" rtlCol="0" anchor="ctr"/>
              <a:lstStyle/>
              <a:p>
                <a:pPr algn="ctr">
                  <a:defRPr/>
                </a:pPr>
                <a:r>
                  <a:rPr lang="en-US" sz="1400" kern="0" dirty="0" smtClean="0"/>
                  <a:t>Visuospatial</a:t>
                </a:r>
                <a:endParaRPr lang="en-US" sz="1400" kern="0" dirty="0"/>
              </a:p>
            </p:txBody>
          </p:sp>
          <p:cxnSp>
            <p:nvCxnSpPr>
              <p:cNvPr id="40" name="Elbow Connector 39"/>
              <p:cNvCxnSpPr>
                <a:stCxn id="48" idx="3"/>
                <a:endCxn id="39" idx="1"/>
              </p:cNvCxnSpPr>
              <p:nvPr/>
            </p:nvCxnSpPr>
            <p:spPr>
              <a:xfrm>
                <a:off x="20073192" y="7971685"/>
                <a:ext cx="1685427" cy="1136148"/>
              </a:xfrm>
              <a:prstGeom prst="bentConnector3">
                <a:avLst>
                  <a:gd name="adj1" fmla="val 89936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41" name="Elbow Connector 40"/>
              <p:cNvCxnSpPr>
                <a:stCxn id="48" idx="3"/>
                <a:endCxn id="46" idx="1"/>
              </p:cNvCxnSpPr>
              <p:nvPr/>
            </p:nvCxnSpPr>
            <p:spPr>
              <a:xfrm>
                <a:off x="20073192" y="7971685"/>
                <a:ext cx="420977" cy="1133566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42" name="Rounded Rectangle 41"/>
              <p:cNvSpPr/>
              <p:nvPr/>
            </p:nvSpPr>
            <p:spPr>
              <a:xfrm>
                <a:off x="20494169" y="5729356"/>
                <a:ext cx="964158" cy="680486"/>
              </a:xfrm>
              <a:prstGeom prst="roundRect">
                <a:avLst/>
              </a:prstGeom>
              <a:solidFill>
                <a:srgbClr val="B8B8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lIns="0" rIns="0" rtlCol="0" anchor="ctr"/>
              <a:lstStyle/>
              <a:p>
                <a:pPr lvl="0" algn="ctr">
                  <a:defRPr/>
                </a:pPr>
                <a:r>
                  <a:rPr lang="en-US" sz="1400" kern="0" dirty="0" smtClean="0"/>
                  <a:t>Attention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20494169" y="8006095"/>
                <a:ext cx="964158" cy="680486"/>
              </a:xfrm>
              <a:prstGeom prst="roundRect">
                <a:avLst/>
              </a:prstGeom>
              <a:solidFill>
                <a:srgbClr val="B8B8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lIns="0" rIns="0" rtlCol="0" anchor="ctr"/>
              <a:lstStyle/>
              <a:p>
                <a:pPr lvl="0" algn="ctr">
                  <a:defRPr/>
                </a:pPr>
                <a:r>
                  <a:rPr lang="en-US" sz="1400" kern="0" dirty="0"/>
                  <a:t>Language </a:t>
                </a:r>
                <a:endParaRPr lang="en-US" sz="1400" kern="0" dirty="0" smtClean="0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20494169" y="7247183"/>
                <a:ext cx="964158" cy="680486"/>
              </a:xfrm>
              <a:prstGeom prst="roundRect">
                <a:avLst/>
              </a:prstGeom>
              <a:solidFill>
                <a:srgbClr val="B8B8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lIns="0" rIns="0" rtlCol="0" anchor="ctr"/>
              <a:lstStyle/>
              <a:p>
                <a:pPr lvl="0" algn="ctr">
                  <a:defRPr/>
                </a:pPr>
                <a:r>
                  <a:rPr lang="en-US" sz="1400" kern="0" dirty="0" smtClean="0"/>
                  <a:t>Intelligence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20494169" y="6488269"/>
                <a:ext cx="964158" cy="680486"/>
              </a:xfrm>
              <a:prstGeom prst="roundRect">
                <a:avLst/>
              </a:prstGeom>
              <a:solidFill>
                <a:srgbClr val="B8B8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lIns="0" rIns="0" rtlCol="0" anchor="ctr"/>
              <a:lstStyle/>
              <a:p>
                <a:pPr algn="ctr">
                  <a:defRPr/>
                </a:pPr>
                <a:endParaRPr lang="en-US" sz="1400" kern="0" dirty="0" smtClean="0"/>
              </a:p>
              <a:p>
                <a:pPr algn="ctr">
                  <a:defRPr/>
                </a:pPr>
                <a:r>
                  <a:rPr lang="en-US" sz="1400" kern="0" dirty="0" smtClean="0"/>
                  <a:t>Executive </a:t>
                </a:r>
                <a:r>
                  <a:rPr lang="en-US" sz="1400" kern="0" dirty="0"/>
                  <a:t>Function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0494169" y="8765008"/>
                <a:ext cx="964158" cy="680486"/>
              </a:xfrm>
              <a:prstGeom prst="roundRect">
                <a:avLst/>
              </a:prstGeom>
              <a:solidFill>
                <a:srgbClr val="B8B8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lIns="0" rIns="0" rtlCol="0" anchor="ctr"/>
              <a:lstStyle/>
              <a:p>
                <a:pPr lvl="0" algn="ctr">
                  <a:defRPr/>
                </a:pPr>
                <a:r>
                  <a:rPr lang="en-US" sz="1400" kern="0" dirty="0" smtClean="0"/>
                  <a:t>Motor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19109034" y="7630212"/>
                <a:ext cx="964158" cy="682945"/>
              </a:xfrm>
              <a:prstGeom prst="roundRect">
                <a:avLst/>
              </a:prstGeom>
              <a:solidFill>
                <a:srgbClr val="B8B8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Cognition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" name="Rounded Rectangle 46"/>
            <p:cNvSpPr/>
            <p:nvPr/>
          </p:nvSpPr>
          <p:spPr>
            <a:xfrm>
              <a:off x="3790332" y="1926563"/>
              <a:ext cx="1005349" cy="717576"/>
            </a:xfrm>
            <a:prstGeom prst="roundRect">
              <a:avLst/>
            </a:prstGeom>
            <a:solidFill>
              <a:srgbClr val="B8B8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lIns="0" rIns="0" rtlCol="0" anchor="ctr"/>
            <a:lstStyle/>
            <a:p>
              <a:pPr algn="ctr">
                <a:defRPr/>
              </a:pPr>
              <a:r>
                <a:rPr lang="en-US" sz="1400" kern="0" dirty="0"/>
                <a:t>Premorbid </a:t>
              </a:r>
              <a:r>
                <a:rPr lang="en-US" sz="1400" kern="0" dirty="0" smtClean="0"/>
                <a:t>Functioning</a:t>
              </a:r>
              <a:endParaRPr lang="en-US" sz="1400" kern="0" dirty="0"/>
            </a:p>
          </p:txBody>
        </p:sp>
        <p:cxnSp>
          <p:nvCxnSpPr>
            <p:cNvPr id="59" name="Elbow Connector 58"/>
            <p:cNvCxnSpPr>
              <a:stCxn id="48" idx="3"/>
              <a:endCxn id="47" idx="1"/>
            </p:cNvCxnSpPr>
            <p:nvPr/>
          </p:nvCxnSpPr>
          <p:spPr>
            <a:xfrm flipV="1">
              <a:off x="2032899" y="2285351"/>
              <a:ext cx="1757433" cy="2020321"/>
            </a:xfrm>
            <a:prstGeom prst="bentConnector3">
              <a:avLst>
                <a:gd name="adj1" fmla="val 89887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887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Why do we need </a:t>
            </a:r>
            <a:r>
              <a:rPr lang="en-US" dirty="0" smtClean="0"/>
              <a:t>SchizConnect</a:t>
            </a:r>
          </a:p>
          <a:p>
            <a:r>
              <a:rPr lang="en-US" dirty="0" smtClean="0"/>
              <a:t>What is SchizConnect &amp; how SchizConnect works</a:t>
            </a:r>
          </a:p>
          <a:p>
            <a:r>
              <a:rPr lang="en-US" dirty="0"/>
              <a:t>What is SchizConnect being used </a:t>
            </a:r>
            <a:r>
              <a:rPr lang="en-US" dirty="0" smtClean="0"/>
              <a:t>for</a:t>
            </a:r>
          </a:p>
          <a:p>
            <a:r>
              <a:rPr lang="en-US" dirty="0" smtClean="0"/>
              <a:t>What’s new at SchizConnect</a:t>
            </a:r>
          </a:p>
        </p:txBody>
      </p:sp>
    </p:spTree>
    <p:extLst>
      <p:ext uri="{BB962C8B-B14F-4D97-AF65-F5344CB8AC3E}">
        <p14:creationId xmlns:p14="http://schemas.microsoft.com/office/powerpoint/2010/main" val="42319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SchizConnect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Schema for </a:t>
            </a:r>
            <a:r>
              <a:rPr lang="en-US" dirty="0"/>
              <a:t>cognitive data – Attention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847319"/>
              </p:ext>
            </p:extLst>
          </p:nvPr>
        </p:nvGraphicFramePr>
        <p:xfrm>
          <a:off x="516091" y="2330653"/>
          <a:ext cx="8111817" cy="3341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4465">
                  <a:extLst>
                    <a:ext uri="{9D8B030D-6E8A-4147-A177-3AD203B41FA5}">
                      <a16:colId xmlns:a16="http://schemas.microsoft.com/office/drawing/2014/main" val="1566735785"/>
                    </a:ext>
                  </a:extLst>
                </a:gridCol>
                <a:gridCol w="2241459">
                  <a:extLst>
                    <a:ext uri="{9D8B030D-6E8A-4147-A177-3AD203B41FA5}">
                      <a16:colId xmlns:a16="http://schemas.microsoft.com/office/drawing/2014/main" val="1741144932"/>
                    </a:ext>
                  </a:extLst>
                </a:gridCol>
                <a:gridCol w="4605893">
                  <a:extLst>
                    <a:ext uri="{9D8B030D-6E8A-4147-A177-3AD203B41FA5}">
                      <a16:colId xmlns:a16="http://schemas.microsoft.com/office/drawing/2014/main" val="3044236487"/>
                    </a:ext>
                  </a:extLst>
                </a:gridCol>
              </a:tblGrid>
              <a:tr h="238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52319925"/>
                  </a:ext>
                </a:extLst>
              </a:tr>
              <a:tr h="238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effectLst/>
                        </a:rPr>
                        <a:t>MCICShare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effectLst/>
                        </a:rPr>
                        <a:t>CalCap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California Computerized Assessment Package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837215"/>
                  </a:ext>
                </a:extLst>
              </a:tr>
              <a:tr h="238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NUSDAST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CPT-AX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A-X Continuous Performance Test - context version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74479679"/>
                  </a:ext>
                </a:extLst>
              </a:tr>
              <a:tr h="238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effectLst/>
                        </a:rPr>
                        <a:t>NMorphCH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CPT-AX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A-X Continuous Performance Test - context version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63433078"/>
                  </a:ext>
                </a:extLst>
              </a:tr>
              <a:tr h="238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effectLst/>
                        </a:rPr>
                        <a:t>ConteTT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CPT-AX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A-X Continuous Performance Test - context version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45698215"/>
                  </a:ext>
                </a:extLst>
              </a:tr>
              <a:tr h="238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COBRE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CPT-II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effectLst/>
                        </a:rPr>
                        <a:t>Conners</a:t>
                      </a:r>
                      <a:r>
                        <a:rPr lang="en-US" sz="1300" u="none" strike="noStrike" dirty="0">
                          <a:effectLst/>
                        </a:rPr>
                        <a:t>' Continuous Performance Test-II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59380"/>
                  </a:ext>
                </a:extLst>
              </a:tr>
              <a:tr h="238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COBRE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CPT-IP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Continuous Performance Test - Identical Pairs version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46980407"/>
                  </a:ext>
                </a:extLst>
              </a:tr>
              <a:tr h="238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effectLst/>
                        </a:rPr>
                        <a:t>fBIRN</a:t>
                      </a:r>
                      <a:r>
                        <a:rPr lang="en-US" sz="1300" u="none" strike="noStrike" dirty="0" smtClean="0">
                          <a:effectLst/>
                        </a:rPr>
                        <a:t> </a:t>
                      </a:r>
                      <a:r>
                        <a:rPr lang="en-US" sz="1300" u="none" strike="noStrike" dirty="0" err="1" smtClean="0">
                          <a:effectLst/>
                        </a:rPr>
                        <a:t>PhaseIII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effectLst/>
                        </a:rPr>
                        <a:t>CPT</a:t>
                      </a:r>
                      <a:r>
                        <a:rPr lang="en-US" sz="13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300" u="none" strike="noStrike" dirty="0" smtClean="0">
                          <a:effectLst/>
                        </a:rPr>
                        <a:t>CMINDS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Continuous Performance Test - Identical Pairs version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53447350"/>
                  </a:ext>
                </a:extLst>
              </a:tr>
              <a:tr h="238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effectLst/>
                        </a:rPr>
                        <a:t>NMorphCH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CPT-IP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Continuous Performance Test - Identical Pairs version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5753142"/>
                  </a:ext>
                </a:extLst>
              </a:tr>
              <a:tr h="238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BrainGluSchi</a:t>
                      </a:r>
                      <a:endParaRPr lang="en-US" sz="13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CPT-IP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Continuous Performance Test - Identical Pairs version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42507665"/>
                  </a:ext>
                </a:extLst>
              </a:tr>
              <a:tr h="238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ConteTT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CPT-IP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Continuous Performance Test - Identical Pairs version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73774803"/>
                  </a:ext>
                </a:extLst>
              </a:tr>
              <a:tr h="238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effectLst/>
                        </a:rPr>
                        <a:t>BrainGluSchi</a:t>
                      </a:r>
                      <a:endParaRPr lang="en-US" sz="13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MATRICS Attention_Vigilance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MATRICS Consensus Cognitive Battery (MCCB) Attention Vigilance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151837"/>
                  </a:ext>
                </a:extLst>
              </a:tr>
              <a:tr h="238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COBRE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MATRICS </a:t>
                      </a:r>
                      <a:r>
                        <a:rPr lang="en-US" sz="1300" u="none" strike="noStrike" dirty="0" err="1">
                          <a:effectLst/>
                        </a:rPr>
                        <a:t>Attention_Vigilance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MATRICS Consensus Cognitive Battery (MCCB) Attention Vigilance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099797"/>
                  </a:ext>
                </a:extLst>
              </a:tr>
              <a:tr h="238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effectLst/>
                        </a:rPr>
                        <a:t>fBIRN</a:t>
                      </a:r>
                      <a:r>
                        <a:rPr lang="en-US" sz="1300" u="none" strike="noStrike" dirty="0" smtClean="0">
                          <a:effectLst/>
                        </a:rPr>
                        <a:t> </a:t>
                      </a:r>
                      <a:r>
                        <a:rPr lang="en-US" sz="1300" u="none" strike="noStrike" dirty="0" err="1" smtClean="0">
                          <a:effectLst/>
                        </a:rPr>
                        <a:t>PhaseIII</a:t>
                      </a:r>
                      <a:r>
                        <a:rPr lang="en-US" sz="1300" u="none" strike="noStrike" dirty="0" smtClean="0">
                          <a:effectLst/>
                        </a:rPr>
                        <a:t>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effectLst/>
                        </a:rPr>
                        <a:t>Stroop</a:t>
                      </a:r>
                      <a:r>
                        <a:rPr lang="en-US" sz="1300" u="none" strike="noStrike" dirty="0">
                          <a:effectLst/>
                        </a:rPr>
                        <a:t> Test CMINDS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effectLst/>
                        </a:rPr>
                        <a:t>Stroop</a:t>
                      </a:r>
                      <a:r>
                        <a:rPr lang="en-US" sz="1300" u="none" strike="noStrike" dirty="0">
                          <a:effectLst/>
                        </a:rPr>
                        <a:t> Test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41" marR="9914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27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2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SchizConnect being used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365331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395 users, 3,361 queries, 843 downloads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8093"/>
          <a:stretch/>
        </p:blipFill>
        <p:spPr>
          <a:xfrm>
            <a:off x="4604860" y="2247789"/>
            <a:ext cx="4389120" cy="2220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601" b="32800"/>
          <a:stretch/>
        </p:blipFill>
        <p:spPr>
          <a:xfrm>
            <a:off x="182880" y="2247789"/>
            <a:ext cx="4389120" cy="44258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63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SchizConnect being used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365331" cy="4351338"/>
          </a:xfrm>
        </p:spPr>
        <p:txBody>
          <a:bodyPr>
            <a:noAutofit/>
          </a:bodyPr>
          <a:lstStyle/>
          <a:p>
            <a:r>
              <a:rPr lang="en-US" dirty="0"/>
              <a:t>395 users, 3,361 queries, 843 downloads</a:t>
            </a:r>
          </a:p>
          <a:p>
            <a:r>
              <a:rPr lang="en-US" dirty="0" smtClean="0"/>
              <a:t>Hypothesis </a:t>
            </a:r>
            <a:r>
              <a:rPr lang="en-US" dirty="0"/>
              <a:t>testing</a:t>
            </a:r>
          </a:p>
          <a:p>
            <a:pPr lvl="1"/>
            <a:r>
              <a:rPr lang="en-US" dirty="0"/>
              <a:t>NIBIB BD2K R01 </a:t>
            </a:r>
            <a:r>
              <a:rPr lang="en-US" dirty="0" smtClean="0"/>
              <a:t>Neurodegenerative and Neurodevelopmental Subcortical </a:t>
            </a:r>
            <a:r>
              <a:rPr lang="en-US" dirty="0"/>
              <a:t>Shape Diffeomorphometry (MPI: Miller, Paulsen, </a:t>
            </a:r>
            <a:r>
              <a:rPr lang="en-US" dirty="0" err="1"/>
              <a:t>Mostfosky</a:t>
            </a:r>
            <a:r>
              <a:rPr lang="en-US" dirty="0"/>
              <a:t>, Wang)</a:t>
            </a:r>
          </a:p>
          <a:p>
            <a:pPr lvl="1"/>
            <a:r>
              <a:rPr lang="en-US" dirty="0"/>
              <a:t>Núñez, C., et. al (2017). Global brain asymmetry is increased in schizophrenia and related to </a:t>
            </a:r>
            <a:r>
              <a:rPr lang="en-US" dirty="0" err="1"/>
              <a:t>avolition</a:t>
            </a:r>
            <a:r>
              <a:rPr lang="en-US" dirty="0"/>
              <a:t>. </a:t>
            </a:r>
            <a:r>
              <a:rPr lang="en-US" i="1" dirty="0" err="1"/>
              <a:t>Acta</a:t>
            </a:r>
            <a:r>
              <a:rPr lang="en-US" i="1" dirty="0"/>
              <a:t> </a:t>
            </a:r>
            <a:r>
              <a:rPr lang="en-US" i="1" dirty="0" err="1"/>
              <a:t>Psychiatrica</a:t>
            </a:r>
            <a:r>
              <a:rPr lang="en-US" i="1" dirty="0"/>
              <a:t> </a:t>
            </a:r>
            <a:r>
              <a:rPr lang="en-US" i="1" dirty="0" err="1"/>
              <a:t>Scandinavica</a:t>
            </a:r>
            <a:r>
              <a:rPr lang="en-US" dirty="0"/>
              <a:t>. https://doi.org/10.1111/acps.12723</a:t>
            </a:r>
          </a:p>
          <a:p>
            <a:pPr lvl="1"/>
            <a:r>
              <a:rPr lang="en-US" dirty="0" smtClean="0"/>
              <a:t>Genetic study (Chakravarty)</a:t>
            </a:r>
          </a:p>
          <a:p>
            <a:r>
              <a:rPr lang="en-US" dirty="0" smtClean="0"/>
              <a:t>Data discovery</a:t>
            </a:r>
          </a:p>
          <a:p>
            <a:pPr lvl="1"/>
            <a:r>
              <a:rPr lang="en-US" dirty="0" smtClean="0"/>
              <a:t>Service project for NIBIB P41 Center </a:t>
            </a:r>
            <a:r>
              <a:rPr lang="en-US" dirty="0"/>
              <a:t>for Reproducible Neuroimaging Computation (CRNC</a:t>
            </a:r>
            <a:r>
              <a:rPr lang="en-US" dirty="0" smtClean="0"/>
              <a:t>) (PI: Kennedy)</a:t>
            </a:r>
          </a:p>
        </p:txBody>
      </p:sp>
    </p:spTree>
    <p:extLst>
      <p:ext uri="{BB962C8B-B14F-4D97-AF65-F5344CB8AC3E}">
        <p14:creationId xmlns:p14="http://schemas.microsoft.com/office/powerpoint/2010/main" val="14361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at SchizConnect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8668"/>
            <a:ext cx="7886700" cy="4960719"/>
          </a:xfrm>
        </p:spPr>
        <p:txBody>
          <a:bodyPr>
            <a:noAutofit/>
          </a:bodyPr>
          <a:lstStyle/>
          <a:p>
            <a:r>
              <a:rPr lang="en-US" dirty="0" smtClean="0"/>
              <a:t>New data sources</a:t>
            </a:r>
          </a:p>
          <a:p>
            <a:pPr lvl="1"/>
            <a:r>
              <a:rPr lang="en-US" dirty="0" smtClean="0"/>
              <a:t>FBIRN III, CNTRACS, REWARD, </a:t>
            </a:r>
            <a:r>
              <a:rPr lang="en-US" dirty="0" err="1" smtClean="0"/>
              <a:t>BrainGluSchi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standardization</a:t>
            </a:r>
          </a:p>
          <a:p>
            <a:pPr lvl="1"/>
            <a:r>
              <a:rPr lang="en-US" dirty="0" smtClean="0"/>
              <a:t>BIDS</a:t>
            </a:r>
            <a:endParaRPr lang="en-US" dirty="0"/>
          </a:p>
          <a:p>
            <a:r>
              <a:rPr lang="en-US" dirty="0" smtClean="0"/>
              <a:t>Data computation</a:t>
            </a:r>
          </a:p>
          <a:p>
            <a:pPr lvl="1"/>
            <a:r>
              <a:rPr lang="en-US" dirty="0" smtClean="0"/>
              <a:t>Cloud – CERAMICCA (Beg)</a:t>
            </a:r>
          </a:p>
          <a:p>
            <a:pPr lvl="1"/>
            <a:r>
              <a:rPr lang="en-US" dirty="0" smtClean="0"/>
              <a:t>QA (Parrish), FSLDDMM (Beg), </a:t>
            </a:r>
            <a:r>
              <a:rPr lang="en-US" dirty="0" err="1" smtClean="0"/>
              <a:t>LiFE</a:t>
            </a:r>
            <a:r>
              <a:rPr lang="en-US" dirty="0" smtClean="0"/>
              <a:t> (Pestilli)</a:t>
            </a:r>
          </a:p>
          <a:p>
            <a:r>
              <a:rPr lang="en-US" dirty="0" smtClean="0"/>
              <a:t>Data harmonization</a:t>
            </a:r>
          </a:p>
          <a:p>
            <a:pPr lvl="1"/>
            <a:r>
              <a:rPr lang="en-US" dirty="0" smtClean="0"/>
              <a:t>Automatic schema mapping (Ambite)</a:t>
            </a:r>
          </a:p>
          <a:p>
            <a:r>
              <a:rPr lang="en-US" dirty="0" smtClean="0"/>
              <a:t>Data discovery</a:t>
            </a:r>
          </a:p>
          <a:p>
            <a:pPr lvl="1"/>
            <a:r>
              <a:rPr lang="en-US" dirty="0" err="1" smtClean="0"/>
              <a:t>DataBridge</a:t>
            </a:r>
            <a:r>
              <a:rPr lang="en-US" dirty="0" smtClean="0"/>
              <a:t> (Lander/Rajasekar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45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1200 subjects</a:t>
            </a:r>
          </a:p>
          <a:p>
            <a:r>
              <a:rPr lang="en-US" dirty="0" smtClean="0"/>
              <a:t>Adding 980 subjects </a:t>
            </a:r>
            <a:r>
              <a:rPr lang="en-US" dirty="0" smtClean="0">
                <a:sym typeface="Wingdings" panose="05000000000000000000" pitchFamily="2" charset="2"/>
              </a:rPr>
              <a:t> Total = 2180 subjects</a:t>
            </a:r>
            <a:endParaRPr lang="en-US" dirty="0"/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5212" y="2646280"/>
            <a:ext cx="5180763" cy="2428875"/>
            <a:chOff x="437456" y="4137952"/>
            <a:chExt cx="5180763" cy="24288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456" y="4137952"/>
              <a:ext cx="3038475" cy="2428875"/>
            </a:xfrm>
            <a:prstGeom prst="rect">
              <a:avLst/>
            </a:prstGeom>
          </p:spPr>
        </p:pic>
        <p:pic>
          <p:nvPicPr>
            <p:cNvPr id="5" name="Picture 4" descr="footer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716" y="4221684"/>
              <a:ext cx="1158037" cy="322731"/>
            </a:xfrm>
            <a:prstGeom prst="rect">
              <a:avLst/>
            </a:prstGeom>
          </p:spPr>
        </p:pic>
        <p:pic>
          <p:nvPicPr>
            <p:cNvPr id="6" name="Picture 5" descr="Feinberg-logo-small-web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716" y="4777631"/>
              <a:ext cx="1001554" cy="500777"/>
            </a:xfrm>
            <a:prstGeom prst="rect">
              <a:avLst/>
            </a:prstGeom>
          </p:spPr>
        </p:pic>
        <p:pic>
          <p:nvPicPr>
            <p:cNvPr id="9" name="Picture 8" descr="birn-small-horiz-light-backgroun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503" y="5578615"/>
              <a:ext cx="2064716" cy="243804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3560716" y="6121667"/>
              <a:ext cx="1899173" cy="400110"/>
              <a:chOff x="4095951" y="5107221"/>
              <a:chExt cx="1899173" cy="400110"/>
            </a:xfrm>
          </p:grpSpPr>
          <p:pic>
            <p:nvPicPr>
              <p:cNvPr id="7170" name="Picture 2" descr="https://central.xnat.org/images/logo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5951" y="5107221"/>
                <a:ext cx="908308" cy="336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045825" y="5107221"/>
                <a:ext cx="949299" cy="400110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r>
                  <a:rPr lang="en-US" sz="2000" b="1" dirty="0" smtClean="0"/>
                  <a:t>Central</a:t>
                </a:r>
                <a:endParaRPr lang="en-US" sz="2000" b="1" dirty="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500137" y="5198153"/>
            <a:ext cx="8319161" cy="731520"/>
            <a:chOff x="500137" y="5491450"/>
            <a:chExt cx="8319161" cy="731520"/>
          </a:xfrm>
        </p:grpSpPr>
        <p:grpSp>
          <p:nvGrpSpPr>
            <p:cNvPr id="10" name="Group 9"/>
            <p:cNvGrpSpPr/>
            <p:nvPr/>
          </p:nvGrpSpPr>
          <p:grpSpPr>
            <a:xfrm>
              <a:off x="500137" y="5491450"/>
              <a:ext cx="2881775" cy="731520"/>
              <a:chOff x="365212" y="5504702"/>
              <a:chExt cx="2881775" cy="731520"/>
            </a:xfrm>
          </p:grpSpPr>
          <p:pic>
            <p:nvPicPr>
              <p:cNvPr id="1026" name="Picture 2" descr="Image result for databases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15" t="30844" r="37254" b="32634"/>
              <a:stretch/>
            </p:blipFill>
            <p:spPr bwMode="auto">
              <a:xfrm>
                <a:off x="365212" y="5504702"/>
                <a:ext cx="737324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Image result for databases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178684" y="5504702"/>
                <a:ext cx="737324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Image result for databases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97984" y="5504702"/>
                <a:ext cx="737324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735308" y="5716574"/>
                <a:ext cx="5116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●●●</a:t>
                </a:r>
                <a:endParaRPr lang="en-US" sz="1400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381912" y="5626377"/>
              <a:ext cx="54373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FBIRN </a:t>
              </a:r>
              <a:r>
                <a:rPr lang="en-US" sz="2400" dirty="0" smtClean="0"/>
                <a:t>3, </a:t>
              </a:r>
              <a:r>
                <a:rPr lang="en-US" sz="2400" dirty="0"/>
                <a:t>CNTRACS, REWARD, </a:t>
              </a:r>
              <a:r>
                <a:rPr lang="en-US" sz="2400" dirty="0" err="1"/>
                <a:t>BrainGluSchi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876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standardization – BIDS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76" y="1648568"/>
            <a:ext cx="8144649" cy="15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standardization – BIDS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Brain 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Imaging Data Structure (BIDS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)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r>
              <a:rPr lang="en-US" dirty="0" smtClean="0"/>
              <a:t>Chris Gorgolewski @ </a:t>
            </a:r>
            <a:r>
              <a:rPr lang="en-US" dirty="0"/>
              <a:t>Stanford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99" y="2535251"/>
            <a:ext cx="5411217" cy="3156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499" y="4563342"/>
            <a:ext cx="5308735" cy="21716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27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standardization – BIDS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68"/>
              </a:spcBef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Simple, intuitive, standardized organization of neuroimaging data (images, behavior)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7153" y="6526122"/>
            <a:ext cx="5230343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400" dirty="0"/>
              <a:t>https://</a:t>
            </a:r>
            <a:r>
              <a:rPr lang="en-US" sz="1400" dirty="0" err="1"/>
              <a:t>github.com</a:t>
            </a:r>
            <a:r>
              <a:rPr lang="en-US" sz="1400" dirty="0"/>
              <a:t>/INCF/BIDS/blob/</a:t>
            </a:r>
            <a:r>
              <a:rPr lang="en-US" sz="1400" dirty="0" err="1"/>
              <a:t>gh</a:t>
            </a:r>
            <a:r>
              <a:rPr lang="en-US" sz="1400" dirty="0"/>
              <a:t>-pages/OHBM2016_poster.svg</a:t>
            </a:r>
          </a:p>
        </p:txBody>
      </p:sp>
      <p:pic>
        <p:nvPicPr>
          <p:cNvPr id="9" name="Picture 8" descr="bids2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8" y="2571199"/>
            <a:ext cx="8060063" cy="38432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64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BIDS for SchizConnect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Standardized file structure across data sources</a:t>
            </a:r>
          </a:p>
          <a:p>
            <a:r>
              <a:rPr lang="en-US" dirty="0" smtClean="0"/>
              <a:t>Before BIDS …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5126838"/>
            <a:ext cx="6316852" cy="1440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Different file structure for each source</a:t>
            </a:r>
          </a:p>
          <a:p>
            <a:r>
              <a:rPr lang="en-US" sz="1800" dirty="0" smtClean="0"/>
              <a:t>Required review of source-specific specification to understand</a:t>
            </a:r>
          </a:p>
          <a:p>
            <a:r>
              <a:rPr lang="en-US" sz="1800" dirty="0" smtClean="0"/>
              <a:t>Onus on data source manager to keep documentation current</a:t>
            </a:r>
            <a:endParaRPr lang="en-US" dirty="0" smtClean="0"/>
          </a:p>
          <a:p>
            <a:r>
              <a:rPr lang="en-US" sz="1800" dirty="0" smtClean="0"/>
              <a:t>Pain for processing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001" y="2625890"/>
            <a:ext cx="7699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COBRE</a:t>
            </a:r>
            <a:r>
              <a:rPr lang="en-US" sz="1600" b="1" dirty="0"/>
              <a:t>/human/</a:t>
            </a:r>
            <a:r>
              <a:rPr lang="en-US" sz="1600" b="1" dirty="0" err="1"/>
              <a:t>dicom</a:t>
            </a:r>
            <a:r>
              <a:rPr lang="en-US" sz="1600" b="1" dirty="0"/>
              <a:t>/</a:t>
            </a:r>
            <a:r>
              <a:rPr lang="en-US" sz="1600" b="1" dirty="0" err="1"/>
              <a:t>triotim</a:t>
            </a:r>
            <a:r>
              <a:rPr lang="en-US" sz="1600" b="1" dirty="0" smtClean="0"/>
              <a:t>/PI/</a:t>
            </a:r>
            <a:r>
              <a:rPr lang="en-US" sz="1600" b="1" dirty="0" err="1" smtClean="0"/>
              <a:t>cobre_ID</a:t>
            </a:r>
            <a:r>
              <a:rPr lang="en-US" sz="1600" b="1" dirty="0" smtClean="0"/>
              <a:t>/SUBID/SESID/TYPE/*.</a:t>
            </a:r>
            <a:r>
              <a:rPr lang="en-US" sz="1600" b="1" dirty="0" err="1" smtClean="0"/>
              <a:t>dcm</a:t>
            </a:r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/>
              <a:t>fBIRNPhaseII__0010/Data</a:t>
            </a:r>
            <a:r>
              <a:rPr lang="en-US" sz="1600" b="1" dirty="0" smtClean="0"/>
              <a:t>/SUBID/VISITID/EXAMTYPE/TYPE/Native/Original/</a:t>
            </a:r>
            <a:r>
              <a:rPr lang="en-US" sz="1600" b="1" dirty="0"/>
              <a:t>NIFTI</a:t>
            </a:r>
            <a:r>
              <a:rPr lang="en-US" sz="1600" b="1" dirty="0" smtClean="0"/>
              <a:t>/*.</a:t>
            </a:r>
            <a:r>
              <a:rPr lang="en-US" sz="1600" b="1" dirty="0" err="1" smtClean="0"/>
              <a:t>img</a:t>
            </a:r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 err="1" smtClean="0"/>
              <a:t>MCICShare</a:t>
            </a:r>
            <a:r>
              <a:rPr lang="en-US" sz="1600" b="1" dirty="0" smtClean="0"/>
              <a:t>/SITEID/</a:t>
            </a:r>
            <a:r>
              <a:rPr lang="en-US" sz="1600" b="1" dirty="0" err="1"/>
              <a:t>dicom</a:t>
            </a:r>
            <a:r>
              <a:rPr lang="en-US" sz="1600" b="1" dirty="0"/>
              <a:t>/</a:t>
            </a:r>
            <a:r>
              <a:rPr lang="en-US" sz="1600" b="1" dirty="0" err="1"/>
              <a:t>triotim</a:t>
            </a:r>
            <a:r>
              <a:rPr lang="en-US" sz="1600" b="1" dirty="0" smtClean="0"/>
              <a:t>/PI/</a:t>
            </a:r>
            <a:r>
              <a:rPr lang="en-US" sz="1600" b="1" dirty="0" err="1" smtClean="0"/>
              <a:t>mcicshare_ID</a:t>
            </a:r>
            <a:r>
              <a:rPr lang="en-US" sz="1600" b="1" dirty="0" smtClean="0"/>
              <a:t>/SUBID/SESID/TYPE/</a:t>
            </a:r>
            <a:r>
              <a:rPr lang="en-US" sz="1600" b="1" dirty="0"/>
              <a:t>*</a:t>
            </a:r>
            <a:r>
              <a:rPr lang="en-US" sz="1600" b="1" dirty="0" smtClean="0"/>
              <a:t>.</a:t>
            </a:r>
            <a:r>
              <a:rPr lang="en-US" sz="1600" b="1" dirty="0" err="1" smtClean="0"/>
              <a:t>dcm</a:t>
            </a:r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 err="1" smtClean="0"/>
              <a:t>NMorphCH</a:t>
            </a:r>
            <a:r>
              <a:rPr lang="en-US" sz="1600" b="1" dirty="0" smtClean="0"/>
              <a:t>/NUNDA_ID/SESLABEL/</a:t>
            </a:r>
            <a:r>
              <a:rPr lang="en-US" sz="1600" b="1" dirty="0"/>
              <a:t>scans</a:t>
            </a:r>
            <a:r>
              <a:rPr lang="en-US" sz="1600" b="1" dirty="0" smtClean="0"/>
              <a:t>/SCANID_TYPE/</a:t>
            </a:r>
            <a:r>
              <a:rPr lang="en-US" sz="1600" b="1" dirty="0"/>
              <a:t>resources/DICOM/files</a:t>
            </a:r>
            <a:r>
              <a:rPr lang="en-US" sz="1600" b="1" dirty="0" smtClean="0"/>
              <a:t>/*.</a:t>
            </a:r>
            <a:r>
              <a:rPr lang="en-US" sz="1600" b="1" dirty="0" err="1" smtClean="0"/>
              <a:t>dcm</a:t>
            </a:r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NUSDAST</a:t>
            </a:r>
            <a:r>
              <a:rPr lang="en-US" sz="1600" b="1" dirty="0"/>
              <a:t>/CENTRAL_ID/SESLABEL/scans/SCANID/</a:t>
            </a:r>
            <a:r>
              <a:rPr lang="en-US" sz="1600" b="1" dirty="0" err="1"/>
              <a:t>resouces</a:t>
            </a:r>
            <a:r>
              <a:rPr lang="en-US" sz="1600" b="1" dirty="0"/>
              <a:t>/ANALYZE</a:t>
            </a:r>
            <a:r>
              <a:rPr lang="en-US" sz="1600" b="1" dirty="0" smtClean="0"/>
              <a:t>/files/*.</a:t>
            </a:r>
            <a:r>
              <a:rPr lang="en-US" sz="1600" b="1" dirty="0" err="1" smtClean="0"/>
              <a:t>img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5346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BIDS for SchizConnect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Standardized file structure across data sources</a:t>
            </a:r>
          </a:p>
          <a:p>
            <a:r>
              <a:rPr lang="en-US" dirty="0" smtClean="0"/>
              <a:t>BIDS!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001" y="2625890"/>
            <a:ext cx="73864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PROJECT/</a:t>
            </a:r>
          </a:p>
          <a:p>
            <a:r>
              <a:rPr lang="en-US" sz="1600" b="1" dirty="0"/>
              <a:t>	</a:t>
            </a:r>
            <a:r>
              <a:rPr lang="en-US" sz="1600" b="1" dirty="0" smtClean="0"/>
              <a:t>sub-SUBJID/</a:t>
            </a:r>
          </a:p>
          <a:p>
            <a:r>
              <a:rPr lang="en-US" sz="1600" b="1" dirty="0"/>
              <a:t>	</a:t>
            </a:r>
            <a:r>
              <a:rPr lang="en-US" sz="1600" b="1" dirty="0" smtClean="0"/>
              <a:t>	</a:t>
            </a:r>
            <a:r>
              <a:rPr lang="en-US" sz="1600" b="1" dirty="0" err="1" smtClean="0"/>
              <a:t>ses</a:t>
            </a:r>
            <a:r>
              <a:rPr lang="en-US" sz="1600" b="1" dirty="0" smtClean="0"/>
              <a:t>-SESDATE/</a:t>
            </a:r>
          </a:p>
          <a:p>
            <a:r>
              <a:rPr lang="en-US" sz="1600" b="1" dirty="0"/>
              <a:t>	</a:t>
            </a:r>
            <a:r>
              <a:rPr lang="en-US" sz="1600" b="1" dirty="0" smtClean="0"/>
              <a:t>		DATATYPE/</a:t>
            </a:r>
          </a:p>
          <a:p>
            <a:r>
              <a:rPr lang="en-US" sz="1600" b="1" dirty="0"/>
              <a:t>	</a:t>
            </a:r>
            <a:r>
              <a:rPr lang="en-US" sz="1600" b="1" dirty="0" smtClean="0"/>
              <a:t>			sub</a:t>
            </a:r>
            <a:r>
              <a:rPr lang="en-US" sz="1600" b="1" dirty="0"/>
              <a:t>-</a:t>
            </a:r>
            <a:r>
              <a:rPr lang="en-US" sz="1600" b="1" dirty="0" err="1" smtClean="0"/>
              <a:t>SUBJID_</a:t>
            </a:r>
            <a:r>
              <a:rPr lang="en-US" sz="1600" b="1" dirty="0" err="1"/>
              <a:t>ses</a:t>
            </a:r>
            <a:r>
              <a:rPr lang="en-US" sz="1600" b="1" dirty="0"/>
              <a:t>-</a:t>
            </a:r>
            <a:r>
              <a:rPr lang="en-US" sz="1600" b="1" dirty="0" err="1" smtClean="0"/>
              <a:t>SESDATE_IMGTYPE.nii.gz</a:t>
            </a:r>
            <a:endParaRPr lang="en-US" sz="1600" b="1" dirty="0"/>
          </a:p>
        </p:txBody>
      </p:sp>
      <p:pic>
        <p:nvPicPr>
          <p:cNvPr id="11" name="Picture 10" descr="Screen Shot 2017-09-01 at 3.17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01" y="1284324"/>
            <a:ext cx="6812490" cy="54360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we need </a:t>
            </a:r>
            <a:r>
              <a:rPr lang="en-US" dirty="0" smtClean="0"/>
              <a:t>SchizConnect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768"/>
              </a:spcBef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Variability &amp; heterogeneity in schizophrenia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768"/>
              </a:spcBef>
            </a:pPr>
            <a:r>
              <a:rPr lang="en-US" dirty="0">
                <a:solidFill>
                  <a:prstClr val="black"/>
                </a:solidFill>
              </a:rPr>
              <a:t>Clinical, behavioral, cognitive, neurobiological &amp; genetic </a:t>
            </a:r>
            <a:r>
              <a:rPr lang="en-US" dirty="0" smtClean="0">
                <a:solidFill>
                  <a:prstClr val="black"/>
                </a:solidFill>
              </a:rPr>
              <a:t>variability</a:t>
            </a:r>
            <a:endParaRPr lang="en-US" dirty="0">
              <a:solidFill>
                <a:prstClr val="black"/>
              </a:solidFill>
            </a:endParaRPr>
          </a:p>
          <a:p>
            <a:pPr>
              <a:spcBef>
                <a:spcPts val="768"/>
              </a:spcBef>
            </a:pPr>
            <a:r>
              <a:rPr lang="en-US" dirty="0" smtClean="0">
                <a:solidFill>
                  <a:prstClr val="black"/>
                </a:solidFill>
              </a:rPr>
              <a:t>Reproducible research</a:t>
            </a:r>
          </a:p>
          <a:p>
            <a:pPr lvl="1"/>
            <a:r>
              <a:rPr lang="en-US" dirty="0" smtClean="0"/>
              <a:t>Sample </a:t>
            </a:r>
            <a:r>
              <a:rPr lang="en-US" dirty="0"/>
              <a:t>size </a:t>
            </a:r>
            <a:r>
              <a:rPr lang="en-US" dirty="0" smtClean="0"/>
              <a:t>&amp; sampling</a:t>
            </a:r>
            <a:r>
              <a:rPr lang="en-US" dirty="0"/>
              <a:t>,  </a:t>
            </a:r>
            <a:r>
              <a:rPr lang="en-US" dirty="0" smtClean="0"/>
              <a:t>cohort biases</a:t>
            </a:r>
          </a:p>
          <a:p>
            <a:pPr lvl="1"/>
            <a:r>
              <a:rPr lang="en-US" dirty="0" smtClean="0"/>
              <a:t>Image </a:t>
            </a:r>
            <a:r>
              <a:rPr lang="en-US" dirty="0"/>
              <a:t>processing/analysis methods</a:t>
            </a:r>
          </a:p>
          <a:p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Meta analysis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Often restricted to common effects: age, gender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Mega analysis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768"/>
              </a:spcBef>
            </a:pPr>
            <a:r>
              <a:rPr lang="en-US" dirty="0" smtClean="0">
                <a:solidFill>
                  <a:prstClr val="black"/>
                </a:solidFill>
              </a:rPr>
              <a:t>Access </a:t>
            </a:r>
            <a:r>
              <a:rPr lang="en-US" dirty="0">
                <a:solidFill>
                  <a:prstClr val="black"/>
                </a:solidFill>
              </a:rPr>
              <a:t>individual level </a:t>
            </a:r>
            <a:r>
              <a:rPr lang="en-US" dirty="0" smtClean="0">
                <a:solidFill>
                  <a:prstClr val="black"/>
                </a:solidFill>
              </a:rPr>
              <a:t>data, mediation models</a:t>
            </a:r>
            <a:endParaRPr lang="en-US" dirty="0">
              <a:solidFill>
                <a:prstClr val="black"/>
              </a:solidFill>
            </a:endParaRPr>
          </a:p>
          <a:p>
            <a:pPr lvl="1">
              <a:spcBef>
                <a:spcPts val="768"/>
              </a:spcBef>
            </a:pPr>
            <a:r>
              <a:rPr lang="en-US" dirty="0">
                <a:solidFill>
                  <a:prstClr val="black"/>
                </a:solidFill>
              </a:rPr>
              <a:t>Reproducibility &amp; new </a:t>
            </a:r>
            <a:r>
              <a:rPr lang="en-US" dirty="0" smtClean="0">
                <a:solidFill>
                  <a:prstClr val="black"/>
                </a:solidFill>
              </a:rPr>
              <a:t>discovery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BIDS for SchizConnect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8669"/>
            <a:ext cx="8044898" cy="4608294"/>
          </a:xfrm>
        </p:spPr>
        <p:txBody>
          <a:bodyPr>
            <a:noAutofit/>
          </a:bodyPr>
          <a:lstStyle/>
          <a:p>
            <a:r>
              <a:rPr lang="en-US" dirty="0" smtClean="0"/>
              <a:t>Standardized file structure across data sources</a:t>
            </a:r>
          </a:p>
          <a:p>
            <a:r>
              <a:rPr lang="en-US" dirty="0" smtClean="0"/>
              <a:t>If you know BIDS specs, you can understand the </a:t>
            </a:r>
            <a:r>
              <a:rPr lang="en-US" dirty="0"/>
              <a:t>data</a:t>
            </a:r>
          </a:p>
          <a:p>
            <a:r>
              <a:rPr lang="en-US" dirty="0" smtClean="0"/>
              <a:t>BIDS apps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0553" r="23620" b="1047"/>
          <a:stretch/>
        </p:blipFill>
        <p:spPr>
          <a:xfrm>
            <a:off x="350180" y="3452192"/>
            <a:ext cx="6043995" cy="30612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r="24010" b="49538"/>
          <a:stretch/>
        </p:blipFill>
        <p:spPr>
          <a:xfrm>
            <a:off x="2792932" y="2737114"/>
            <a:ext cx="6013138" cy="31916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407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CERAMICC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29" b="-7429"/>
          <a:stretch>
            <a:fillRect/>
          </a:stretch>
        </p:blipFill>
        <p:spPr>
          <a:xfrm>
            <a:off x="1653366" y="2961862"/>
            <a:ext cx="5837267" cy="36774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</a:t>
            </a:r>
            <a:r>
              <a:rPr lang="en-US" dirty="0" smtClean="0"/>
              <a:t>computation – CERAMICCA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Engine Resource for Accelerated Medical Image Computing for Clinical Applications</a:t>
            </a:r>
          </a:p>
          <a:p>
            <a:r>
              <a:rPr lang="en-US" dirty="0" smtClean="0"/>
              <a:t>M. Faisal Beg @ Simon Fraser University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67677" y="3001619"/>
            <a:ext cx="6208644" cy="3565386"/>
          </a:xfrm>
          <a:prstGeom prst="roundRect">
            <a:avLst>
              <a:gd name="adj" fmla="val 891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Ins="9144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Web portal for </a:t>
            </a:r>
            <a:r>
              <a:rPr lang="en-US" sz="2000" dirty="0" smtClean="0"/>
              <a:t>secure</a:t>
            </a:r>
            <a:r>
              <a:rPr lang="en-US" sz="2000" dirty="0"/>
              <a:t>, high-throughput </a:t>
            </a:r>
            <a:r>
              <a:rPr lang="en-US" sz="2000" dirty="0" smtClean="0"/>
              <a:t>pipeline on imaging </a:t>
            </a:r>
            <a:r>
              <a:rPr lang="en-US" sz="2000" dirty="0"/>
              <a:t>databases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Leverages multiple </a:t>
            </a:r>
            <a:r>
              <a:rPr lang="en-US" sz="2000" dirty="0"/>
              <a:t>HPC </a:t>
            </a:r>
            <a:r>
              <a:rPr lang="en-US" sz="2000" dirty="0" smtClean="0"/>
              <a:t>clusters, multiple HPC users in </a:t>
            </a:r>
            <a:r>
              <a:rPr lang="en-US" sz="2000" dirty="0"/>
              <a:t>accordance with HPC </a:t>
            </a:r>
            <a:r>
              <a:rPr lang="en-US" sz="2000" dirty="0" smtClean="0"/>
              <a:t>regulations</a:t>
            </a: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Manages secure data upload, submission, transmission, processing, monitoring and cleanup from one central web-location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Hiding </a:t>
            </a:r>
            <a:r>
              <a:rPr lang="en-US" sz="2000" dirty="0"/>
              <a:t>the tedium and complexities of interacting with multiple </a:t>
            </a:r>
            <a:r>
              <a:rPr lang="en-US" sz="2000" dirty="0" smtClean="0"/>
              <a:t>HPC </a:t>
            </a:r>
            <a:r>
              <a:rPr lang="en-US" sz="2000" dirty="0"/>
              <a:t>cluster </a:t>
            </a:r>
            <a:r>
              <a:rPr lang="en-US" sz="2000" dirty="0" smtClean="0"/>
              <a:t>environments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807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computation – CERAMICCA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5,000 </a:t>
            </a:r>
            <a:r>
              <a:rPr lang="en-US" dirty="0"/>
              <a:t>T1 images downloaded from </a:t>
            </a:r>
            <a:r>
              <a:rPr lang="en-US" dirty="0" smtClean="0"/>
              <a:t>SchizConnect</a:t>
            </a:r>
          </a:p>
          <a:p>
            <a:r>
              <a:rPr lang="en-US" dirty="0" smtClean="0"/>
              <a:t>Segment </a:t>
            </a:r>
            <a:r>
              <a:rPr lang="en-US" dirty="0"/>
              <a:t>the hippocampus using </a:t>
            </a:r>
            <a:r>
              <a:rPr lang="en-US" dirty="0" smtClean="0"/>
              <a:t>FS+LDDMM with 100-atlas library</a:t>
            </a:r>
            <a:endParaRPr lang="en-US" dirty="0"/>
          </a:p>
          <a:p>
            <a:r>
              <a:rPr lang="en-US" dirty="0" smtClean="0"/>
              <a:t>FS: </a:t>
            </a:r>
            <a:endParaRPr lang="en-US" dirty="0"/>
          </a:p>
          <a:p>
            <a:pPr lvl="1"/>
            <a:r>
              <a:rPr lang="en-US" dirty="0" smtClean="0"/>
              <a:t>5,000 </a:t>
            </a:r>
            <a:r>
              <a:rPr lang="en-US" dirty="0"/>
              <a:t>8-hour jobs with a 500-job limit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4 days of processing assuming user is able to (write a script to) submit new jobs once others complete</a:t>
            </a:r>
          </a:p>
          <a:p>
            <a:r>
              <a:rPr lang="en-US" dirty="0" smtClean="0"/>
              <a:t>LDDMM:</a:t>
            </a:r>
          </a:p>
          <a:p>
            <a:pPr lvl="1"/>
            <a:r>
              <a:rPr lang="en-US" dirty="0"/>
              <a:t>100 atlases </a:t>
            </a:r>
            <a:r>
              <a:rPr lang="en-US" dirty="0" smtClean="0"/>
              <a:t>for 5,000 </a:t>
            </a:r>
            <a:r>
              <a:rPr lang="en-US" dirty="0"/>
              <a:t>targets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500,000 </a:t>
            </a:r>
            <a:r>
              <a:rPr lang="en-US" dirty="0" smtClean="0"/>
              <a:t>jobs</a:t>
            </a:r>
            <a:endParaRPr lang="en-US" dirty="0"/>
          </a:p>
          <a:p>
            <a:pPr lvl="1"/>
            <a:r>
              <a:rPr lang="en-US" dirty="0" smtClean="0"/>
              <a:t>At 1 job, </a:t>
            </a:r>
            <a:r>
              <a:rPr lang="en-US" dirty="0"/>
              <a:t>500-job limit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1,000 hours , or~ </a:t>
            </a:r>
            <a:r>
              <a:rPr lang="en-US" dirty="0"/>
              <a:t>42 </a:t>
            </a:r>
            <a:r>
              <a:rPr lang="en-US" dirty="0" smtClean="0"/>
              <a:t>days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30626" y="3131925"/>
            <a:ext cx="6082748" cy="3302556"/>
          </a:xfrm>
          <a:prstGeom prst="roundRect">
            <a:avLst>
              <a:gd name="adj" fmla="val 116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Ins="91440" bIns="45720">
            <a:spAutoFit/>
          </a:bodyPr>
          <a:lstStyle/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User </a:t>
            </a:r>
            <a:r>
              <a:rPr lang="en-US" sz="2000" dirty="0"/>
              <a:t>needs to either login to </a:t>
            </a:r>
            <a:r>
              <a:rPr lang="en-US" sz="2000" dirty="0" smtClean="0"/>
              <a:t>HPC 1,000 </a:t>
            </a:r>
            <a:r>
              <a:rPr lang="en-US" sz="2000" dirty="0"/>
              <a:t>times to launch </a:t>
            </a:r>
            <a:r>
              <a:rPr lang="en-US" sz="2000" dirty="0" smtClean="0"/>
              <a:t>jobs, </a:t>
            </a:r>
            <a:r>
              <a:rPr lang="en-US" sz="2000" dirty="0"/>
              <a:t>or </a:t>
            </a:r>
            <a:r>
              <a:rPr lang="en-US" sz="2000" dirty="0" smtClean="0"/>
              <a:t>write </a:t>
            </a:r>
            <a:r>
              <a:rPr lang="en-US" sz="2000" dirty="0"/>
              <a:t>a script to monitor </a:t>
            </a:r>
            <a:r>
              <a:rPr lang="en-US" sz="2000" dirty="0" smtClean="0"/>
              <a:t>jobs and </a:t>
            </a:r>
            <a:r>
              <a:rPr lang="en-US" sz="2000" dirty="0"/>
              <a:t>submit new </a:t>
            </a:r>
            <a:r>
              <a:rPr lang="en-US" sz="2000" dirty="0" smtClean="0"/>
              <a:t>jobs</a:t>
            </a:r>
            <a:endParaRPr lang="en-US" sz="2000" dirty="0"/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User needs </a:t>
            </a:r>
            <a:r>
              <a:rPr lang="en-US" sz="2000" dirty="0"/>
              <a:t>to </a:t>
            </a:r>
            <a:r>
              <a:rPr lang="en-US" sz="2000" dirty="0" smtClean="0"/>
              <a:t>check job status, resubmit jobs when </a:t>
            </a:r>
            <a:r>
              <a:rPr lang="en-US" sz="2000" dirty="0"/>
              <a:t>they </a:t>
            </a:r>
            <a:r>
              <a:rPr lang="en-US" sz="2000" dirty="0" smtClean="0"/>
              <a:t>fail, </a:t>
            </a:r>
            <a:r>
              <a:rPr lang="en-US" sz="2000" dirty="0"/>
              <a:t>which can happen on </a:t>
            </a:r>
            <a:r>
              <a:rPr lang="en-US" sz="2000" dirty="0" smtClean="0"/>
              <a:t>HPCs</a:t>
            </a:r>
            <a:endParaRPr lang="en-US" sz="2000" dirty="0"/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User needs </a:t>
            </a:r>
            <a:r>
              <a:rPr lang="en-US" sz="2000" dirty="0"/>
              <a:t>to account for the </a:t>
            </a:r>
            <a:r>
              <a:rPr lang="en-US" sz="2000" dirty="0" smtClean="0"/>
              <a:t>dependent jobs during job fails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Much more complex when using multiple HPC clusters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123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CERAMICCA meta-scheduler</a:t>
            </a:r>
          </a:p>
        </p:txBody>
      </p:sp>
      <p:pic>
        <p:nvPicPr>
          <p:cNvPr id="5" name="Content Placeholder 3" descr="metasch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" r="-91"/>
          <a:stretch/>
        </p:blipFill>
        <p:spPr>
          <a:xfrm>
            <a:off x="285671" y="1437223"/>
            <a:ext cx="6598834" cy="47904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4061790" y="1731499"/>
            <a:ext cx="4625009" cy="3435459"/>
          </a:xfrm>
          <a:prstGeom prst="roundRect">
            <a:avLst>
              <a:gd name="adj" fmla="val 99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Ins="9144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Depends only on bash and </a:t>
            </a:r>
            <a:r>
              <a:rPr lang="en-US" sz="2000" dirty="0" err="1"/>
              <a:t>cron</a:t>
            </a:r>
            <a:r>
              <a:rPr lang="en-US" sz="2000" dirty="0"/>
              <a:t>, compatible with most HPC clusters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Processing routines are treated as a “black-box”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Define inputs and outputs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Ready for use with the meta-scheduler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 HPC?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Globus access for collaborators</a:t>
            </a:r>
          </a:p>
        </p:txBody>
      </p:sp>
    </p:spTree>
    <p:extLst>
      <p:ext uri="{BB962C8B-B14F-4D97-AF65-F5344CB8AC3E}">
        <p14:creationId xmlns:p14="http://schemas.microsoft.com/office/powerpoint/2010/main" val="396788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computation – CERAMICCA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5,000 </a:t>
            </a:r>
            <a:r>
              <a:rPr lang="en-US" dirty="0"/>
              <a:t>T1 images downloaded from </a:t>
            </a:r>
            <a:r>
              <a:rPr lang="en-US" dirty="0" smtClean="0"/>
              <a:t>SchizConnect</a:t>
            </a:r>
          </a:p>
          <a:p>
            <a:r>
              <a:rPr lang="en-US" dirty="0" smtClean="0"/>
              <a:t>Segment </a:t>
            </a:r>
            <a:r>
              <a:rPr lang="en-US" dirty="0"/>
              <a:t>the hippocampus using </a:t>
            </a:r>
            <a:r>
              <a:rPr lang="en-US" dirty="0" smtClean="0"/>
              <a:t>FS+LDDMM with 100-atlas library</a:t>
            </a:r>
            <a:endParaRPr lang="en-US" dirty="0"/>
          </a:p>
          <a:p>
            <a:r>
              <a:rPr lang="en-US" dirty="0" smtClean="0"/>
              <a:t>FS: </a:t>
            </a:r>
            <a:endParaRPr lang="en-US" dirty="0"/>
          </a:p>
          <a:p>
            <a:pPr lvl="1"/>
            <a:r>
              <a:rPr lang="en-US" dirty="0" smtClean="0"/>
              <a:t>5,000 </a:t>
            </a:r>
            <a:r>
              <a:rPr lang="en-US" dirty="0"/>
              <a:t>8-hour jobs with a 500-job limit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4 days of processing assuming user is able to (write a script to) submit new jobs once others complete</a:t>
            </a:r>
          </a:p>
          <a:p>
            <a:r>
              <a:rPr lang="en-US" dirty="0" smtClean="0"/>
              <a:t>LDDMM:</a:t>
            </a:r>
          </a:p>
          <a:p>
            <a:pPr lvl="1"/>
            <a:r>
              <a:rPr lang="en-US" dirty="0"/>
              <a:t>100 atlases </a:t>
            </a:r>
            <a:r>
              <a:rPr lang="en-US" dirty="0" smtClean="0"/>
              <a:t>for 5,000 </a:t>
            </a:r>
            <a:r>
              <a:rPr lang="en-US" dirty="0"/>
              <a:t>targets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500,000 </a:t>
            </a:r>
            <a:r>
              <a:rPr lang="en-US" dirty="0" smtClean="0"/>
              <a:t>jobs</a:t>
            </a:r>
            <a:endParaRPr lang="en-US" dirty="0"/>
          </a:p>
          <a:p>
            <a:pPr lvl="1"/>
            <a:r>
              <a:rPr lang="en-US" dirty="0" smtClean="0"/>
              <a:t>At 1 job, </a:t>
            </a:r>
            <a:r>
              <a:rPr lang="en-US" dirty="0"/>
              <a:t>500-job limit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1,000 hours , or~ </a:t>
            </a:r>
            <a:r>
              <a:rPr lang="en-US" dirty="0"/>
              <a:t>42 </a:t>
            </a:r>
            <a:r>
              <a:rPr lang="en-US" dirty="0" smtClean="0"/>
              <a:t>days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30626" y="3343960"/>
            <a:ext cx="6082748" cy="12939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3 </a:t>
            </a:r>
            <a:r>
              <a:rPr lang="en-US" sz="2000" dirty="0"/>
              <a:t>HPC clusters with 8 users </a:t>
            </a:r>
            <a:r>
              <a:rPr lang="en-US" sz="2000" dirty="0" smtClean="0"/>
              <a:t>each, meta-scheduler</a:t>
            </a:r>
            <a:endParaRPr lang="en-US" sz="2000" dirty="0"/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Completed </a:t>
            </a:r>
            <a:r>
              <a:rPr lang="en-US" sz="2000" dirty="0"/>
              <a:t>in 3 days </a:t>
            </a:r>
            <a:endParaRPr lang="en-US" sz="2000" dirty="0" smtClean="0"/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No </a:t>
            </a:r>
            <a:r>
              <a:rPr lang="en-US" sz="2000" dirty="0"/>
              <a:t>manual action after the web form was </a:t>
            </a:r>
            <a:r>
              <a:rPr lang="en-US" sz="2000" dirty="0" smtClean="0"/>
              <a:t>submitted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90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</a:t>
            </a:r>
            <a:r>
              <a:rPr lang="en-US" dirty="0" smtClean="0"/>
              <a:t>harmonization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schema </a:t>
            </a:r>
            <a:r>
              <a:rPr lang="en-US" dirty="0" smtClean="0"/>
              <a:t>mapping via semantic similarity</a:t>
            </a:r>
            <a:endParaRPr lang="en-US" dirty="0"/>
          </a:p>
          <a:p>
            <a:r>
              <a:rPr lang="en-US" dirty="0" smtClean="0"/>
              <a:t>Jose Luis </a:t>
            </a:r>
            <a:r>
              <a:rPr lang="en-US" dirty="0" smtClean="0"/>
              <a:t>Ambite,</a:t>
            </a:r>
            <a:r>
              <a:rPr lang="fr-FR" dirty="0"/>
              <a:t> Joel </a:t>
            </a:r>
            <a:r>
              <a:rPr lang="fr-FR" dirty="0" err="1"/>
              <a:t>Mathew</a:t>
            </a:r>
            <a:r>
              <a:rPr lang="en-US" dirty="0" smtClean="0"/>
              <a:t> </a:t>
            </a:r>
            <a:r>
              <a:rPr lang="en-US" dirty="0" smtClean="0"/>
              <a:t>@ USC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0137" y="5198153"/>
            <a:ext cx="2881775" cy="731520"/>
            <a:chOff x="365212" y="5504702"/>
            <a:chExt cx="2881775" cy="731520"/>
          </a:xfrm>
        </p:grpSpPr>
        <p:pic>
          <p:nvPicPr>
            <p:cNvPr id="7" name="Picture 2" descr="Image result for databases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15" t="30844" r="37254" b="32634"/>
            <a:stretch/>
          </p:blipFill>
          <p:spPr bwMode="auto">
            <a:xfrm>
              <a:off x="365212" y="5504702"/>
              <a:ext cx="737324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 result for database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78684" y="5504702"/>
              <a:ext cx="737324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database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97984" y="5504702"/>
              <a:ext cx="737324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735308" y="5716574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●●●</a:t>
              </a:r>
              <a:endParaRPr lang="en-US" sz="1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5212" y="2646280"/>
            <a:ext cx="7661877" cy="2428875"/>
            <a:chOff x="628650" y="2786856"/>
            <a:chExt cx="7661877" cy="2428875"/>
          </a:xfrm>
        </p:grpSpPr>
        <p:grpSp>
          <p:nvGrpSpPr>
            <p:cNvPr id="12" name="Group 11"/>
            <p:cNvGrpSpPr/>
            <p:nvPr/>
          </p:nvGrpSpPr>
          <p:grpSpPr>
            <a:xfrm>
              <a:off x="628650" y="2786856"/>
              <a:ext cx="5180763" cy="2428875"/>
              <a:chOff x="437456" y="4137952"/>
              <a:chExt cx="5180763" cy="242887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7456" y="4137952"/>
                <a:ext cx="3038475" cy="2428875"/>
              </a:xfrm>
              <a:prstGeom prst="rect">
                <a:avLst/>
              </a:prstGeom>
            </p:spPr>
          </p:pic>
          <p:pic>
            <p:nvPicPr>
              <p:cNvPr id="21" name="Picture 20" descr="footer-logo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0716" y="4221684"/>
                <a:ext cx="1158037" cy="322731"/>
              </a:xfrm>
              <a:prstGeom prst="rect">
                <a:avLst/>
              </a:prstGeom>
            </p:spPr>
          </p:pic>
          <p:pic>
            <p:nvPicPr>
              <p:cNvPr id="22" name="Picture 21" descr="Feinberg-logo-small-web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0716" y="4777631"/>
                <a:ext cx="1001554" cy="500777"/>
              </a:xfrm>
              <a:prstGeom prst="rect">
                <a:avLst/>
              </a:prstGeom>
            </p:spPr>
          </p:pic>
          <p:pic>
            <p:nvPicPr>
              <p:cNvPr id="23" name="Picture 22" descr="birn-small-horiz-light-background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3503" y="5578615"/>
                <a:ext cx="2064716" cy="243804"/>
              </a:xfrm>
              <a:prstGeom prst="rect">
                <a:avLst/>
              </a:prstGeom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3560716" y="6121667"/>
                <a:ext cx="1899173" cy="400110"/>
                <a:chOff x="4095951" y="5107221"/>
                <a:chExt cx="1899173" cy="400110"/>
              </a:xfrm>
            </p:grpSpPr>
            <p:pic>
              <p:nvPicPr>
                <p:cNvPr id="25" name="Picture 2" descr="https://central.xnat.org/images/logo.png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5951" y="5107221"/>
                  <a:ext cx="908308" cy="3366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>
                  <a:off x="5045825" y="5107221"/>
                  <a:ext cx="949299" cy="400110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spAutoFit/>
                </a:bodyPr>
                <a:lstStyle/>
                <a:p>
                  <a:r>
                    <a:rPr lang="en-US" sz="2000" b="1" dirty="0" smtClean="0"/>
                    <a:t>Central</a:t>
                  </a:r>
                  <a:endParaRPr lang="en-US" sz="2000" b="1" dirty="0"/>
                </a:p>
              </p:txBody>
            </p:sp>
          </p:grpSp>
        </p:grpSp>
        <p:cxnSp>
          <p:nvCxnSpPr>
            <p:cNvPr id="13" name="Straight Arrow Connector 12"/>
            <p:cNvCxnSpPr>
              <a:endCxn id="18" idx="1"/>
            </p:cNvCxnSpPr>
            <p:nvPr/>
          </p:nvCxnSpPr>
          <p:spPr>
            <a:xfrm>
              <a:off x="5809413" y="3033215"/>
              <a:ext cx="620101" cy="914915"/>
            </a:xfrm>
            <a:prstGeom prst="straightConnector1">
              <a:avLst/>
            </a:prstGeom>
            <a:ln w="127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6429514" y="3507794"/>
              <a:ext cx="1861013" cy="880672"/>
              <a:chOff x="6679744" y="4399500"/>
              <a:chExt cx="1861013" cy="880672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6679744" y="4399500"/>
                <a:ext cx="1861013" cy="880672"/>
              </a:xfrm>
              <a:prstGeom prst="roundRect">
                <a:avLst>
                  <a:gd name="adj" fmla="val 8507"/>
                </a:avLst>
              </a:prstGeom>
              <a:solidFill>
                <a:srgbClr val="FFFFB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Mediator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9" name="Picture 18" descr="gateway-usc-shield-name-black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247" y="4777087"/>
                <a:ext cx="1494758" cy="322731"/>
              </a:xfrm>
              <a:prstGeom prst="rect">
                <a:avLst/>
              </a:prstGeom>
            </p:spPr>
          </p:pic>
        </p:grpSp>
        <p:cxnSp>
          <p:nvCxnSpPr>
            <p:cNvPr id="15" name="Straight Arrow Connector 14"/>
            <p:cNvCxnSpPr>
              <a:endCxn id="18" idx="1"/>
            </p:cNvCxnSpPr>
            <p:nvPr/>
          </p:nvCxnSpPr>
          <p:spPr>
            <a:xfrm>
              <a:off x="5809413" y="3633607"/>
              <a:ext cx="620101" cy="314523"/>
            </a:xfrm>
            <a:prstGeom prst="straightConnector1">
              <a:avLst/>
            </a:prstGeom>
            <a:ln w="127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3" idx="3"/>
              <a:endCxn id="18" idx="1"/>
            </p:cNvCxnSpPr>
            <p:nvPr/>
          </p:nvCxnSpPr>
          <p:spPr>
            <a:xfrm flipV="1">
              <a:off x="5809413" y="3948130"/>
              <a:ext cx="620101" cy="401291"/>
            </a:xfrm>
            <a:prstGeom prst="straightConnector1">
              <a:avLst/>
            </a:prstGeom>
            <a:ln w="127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8" idx="1"/>
            </p:cNvCxnSpPr>
            <p:nvPr/>
          </p:nvCxnSpPr>
          <p:spPr>
            <a:xfrm flipV="1">
              <a:off x="5829586" y="3948130"/>
              <a:ext cx="599928" cy="970456"/>
            </a:xfrm>
            <a:prstGeom prst="straightConnector1">
              <a:avLst/>
            </a:prstGeom>
            <a:ln w="127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487445" y="5237824"/>
            <a:ext cx="3209025" cy="939139"/>
            <a:chOff x="1919848" y="212152"/>
            <a:chExt cx="5334000" cy="1311848"/>
          </a:xfrm>
        </p:grpSpPr>
        <p:sp>
          <p:nvSpPr>
            <p:cNvPr id="28" name="Rounded Rectangle 27"/>
            <p:cNvSpPr/>
            <p:nvPr/>
          </p:nvSpPr>
          <p:spPr>
            <a:xfrm>
              <a:off x="1919848" y="212152"/>
              <a:ext cx="5334000" cy="1311848"/>
            </a:xfrm>
            <a:prstGeom prst="roundRect">
              <a:avLst>
                <a:gd name="adj" fmla="val 5895"/>
              </a:avLst>
            </a:prstGeom>
            <a:solidFill>
              <a:srgbClr val="B8FF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http://schizconnect.org/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334745" y="658907"/>
              <a:ext cx="2095500" cy="712693"/>
              <a:chOff x="2334745" y="658907"/>
              <a:chExt cx="2095500" cy="712693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2334745" y="658907"/>
                <a:ext cx="2095500" cy="712693"/>
              </a:xfrm>
              <a:prstGeom prst="roundRect">
                <a:avLst>
                  <a:gd name="adj" fmla="val 0"/>
                </a:avLst>
              </a:prstGeom>
              <a:solidFill>
                <a:srgbClr val="00D2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Web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Portal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429142" y="1002557"/>
                <a:ext cx="1906710" cy="277299"/>
              </a:xfrm>
              <a:prstGeom prst="rect">
                <a:avLst/>
              </a:prstGeom>
              <a:solidFill>
                <a:srgbClr val="B8FFB8"/>
              </a:solidFill>
              <a:ln>
                <a:solidFill>
                  <a:schemeClr val="tx1"/>
                </a:solidFill>
              </a:ln>
            </p:spPr>
            <p:txBody>
              <a:bodyPr wrap="none" lIns="45720" tIns="18288" rIns="45720" bIns="18288">
                <a:spAutoFit/>
              </a:bodyPr>
              <a:lstStyle/>
              <a:p>
                <a:pPr algn="ctr"/>
                <a:r>
                  <a:rPr lang="en-US" sz="1050" b="1" dirty="0"/>
                  <a:t>Mediator Interface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712615" y="658906"/>
              <a:ext cx="2157172" cy="712694"/>
              <a:chOff x="2303910" y="658906"/>
              <a:chExt cx="2157172" cy="712694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2334745" y="658906"/>
                <a:ext cx="2095500" cy="712694"/>
              </a:xfrm>
              <a:prstGeom prst="roundRect">
                <a:avLst>
                  <a:gd name="adj" fmla="val 0"/>
                </a:avLst>
              </a:prstGeom>
              <a:solidFill>
                <a:srgbClr val="00D2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Data Warehouse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303910" y="1002558"/>
                <a:ext cx="2157172" cy="277299"/>
              </a:xfrm>
              <a:prstGeom prst="rect">
                <a:avLst/>
              </a:prstGeom>
              <a:solidFill>
                <a:srgbClr val="B8FFB8"/>
              </a:solidFill>
              <a:ln>
                <a:solidFill>
                  <a:schemeClr val="tx1"/>
                </a:solidFill>
              </a:ln>
            </p:spPr>
            <p:txBody>
              <a:bodyPr wrap="none" lIns="45720" tIns="18288" rIns="45720" bIns="18288">
                <a:spAutoFit/>
              </a:bodyPr>
              <a:lstStyle/>
              <a:p>
                <a:pPr algn="ctr"/>
                <a:r>
                  <a:rPr lang="en-US" sz="1050" b="1" dirty="0"/>
                  <a:t>Data Source Interface</a:t>
                </a:r>
              </a:p>
            </p:txBody>
          </p:sp>
        </p:grpSp>
      </p:grpSp>
      <p:cxnSp>
        <p:nvCxnSpPr>
          <p:cNvPr id="35" name="Straight Arrow Connector 34"/>
          <p:cNvCxnSpPr>
            <a:stCxn id="18" idx="2"/>
            <a:endCxn id="28" idx="0"/>
          </p:cNvCxnSpPr>
          <p:nvPr/>
        </p:nvCxnSpPr>
        <p:spPr>
          <a:xfrm flipH="1">
            <a:off x="7091958" y="4247890"/>
            <a:ext cx="4625" cy="989934"/>
          </a:xfrm>
          <a:prstGeom prst="straightConnector1">
            <a:avLst/>
          </a:prstGeom>
          <a:ln w="127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2544133" y="5170091"/>
            <a:ext cx="1719108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/>
              <a:t>Source schemas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125818" y="4375662"/>
            <a:ext cx="1941530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/>
              <a:t>Common </a:t>
            </a:r>
            <a:r>
              <a:rPr lang="en-US" dirty="0"/>
              <a:t>schemas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279321" y="4772876"/>
            <a:ext cx="1830417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/>
              <a:t>Schema mapping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336098" y="3638749"/>
            <a:ext cx="1698259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/>
              <a:t>Query rewriting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04900" y="3843060"/>
            <a:ext cx="6934200" cy="2060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defTabSz="584200"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 schemas/variables use idiosyncratically names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584200"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Unable to easily and automatically comparing values </a:t>
            </a:r>
          </a:p>
          <a:p>
            <a:pPr marL="342900" indent="-342900" defTabSz="584200"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Manual alignment is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time-intensive and expensive</a:t>
            </a:r>
          </a:p>
          <a:p>
            <a:pPr marL="342900" indent="-342900" defTabSz="584200"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automatically map schemas and combine/merge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observations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5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</a:t>
            </a:r>
            <a:r>
              <a:rPr lang="en-US" dirty="0" smtClean="0"/>
              <a:t>harmonization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schema </a:t>
            </a:r>
            <a:r>
              <a:rPr lang="en-US" dirty="0" smtClean="0"/>
              <a:t>mapping via semantic similarity</a:t>
            </a:r>
            <a:endParaRPr lang="en-US" dirty="0"/>
          </a:p>
          <a:p>
            <a:r>
              <a:rPr lang="en-US" dirty="0" smtClean="0"/>
              <a:t>Jose Luis </a:t>
            </a:r>
            <a:r>
              <a:rPr lang="en-US" dirty="0" smtClean="0"/>
              <a:t>Ambite,</a:t>
            </a:r>
            <a:r>
              <a:rPr lang="fr-FR" dirty="0" smtClean="0"/>
              <a:t> </a:t>
            </a:r>
            <a:r>
              <a:rPr lang="fr-FR" dirty="0"/>
              <a:t>Joel </a:t>
            </a:r>
            <a:r>
              <a:rPr lang="fr-FR" dirty="0" err="1"/>
              <a:t>Mathew</a:t>
            </a:r>
            <a:r>
              <a:rPr lang="en-US" dirty="0" smtClean="0"/>
              <a:t> </a:t>
            </a:r>
            <a:r>
              <a:rPr lang="en-US" dirty="0" smtClean="0"/>
              <a:t>@ USC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41381" y="2646721"/>
            <a:ext cx="5261238" cy="2996565"/>
          </a:xfrm>
          <a:prstGeom prst="roundRect">
            <a:avLst>
              <a:gd name="adj" fmla="val 114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Ins="91440">
            <a:spAutoFit/>
          </a:bodyPr>
          <a:lstStyle/>
          <a:p>
            <a:pPr marL="342900" indent="-342900" defTabSz="584200"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pairs of strings using 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defTabSz="584200"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Levenshtein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Distance</a:t>
            </a:r>
          </a:p>
          <a:p>
            <a:pPr marL="800100" lvl="1" indent="-342900" defTabSz="584200"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Word2Vec</a:t>
            </a:r>
          </a:p>
          <a:p>
            <a:pPr marL="800100" lvl="1" indent="-342900" defTabSz="584200"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Sent2Vec</a:t>
            </a:r>
          </a:p>
          <a:p>
            <a:pPr marL="800100" lvl="1" indent="-342900" defTabSz="584200"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Apache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Lucene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584200"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Java and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C#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584200"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against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manual alignment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9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</a:t>
            </a:r>
            <a:r>
              <a:rPr lang="en-US" dirty="0" smtClean="0"/>
              <a:t>harmonization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schema </a:t>
            </a:r>
            <a:r>
              <a:rPr lang="en-US" dirty="0" smtClean="0"/>
              <a:t>mapping via semantic similarity</a:t>
            </a:r>
          </a:p>
          <a:p>
            <a:r>
              <a:rPr lang="en-US" dirty="0" smtClean="0"/>
              <a:t>Jose Luis </a:t>
            </a:r>
            <a:r>
              <a:rPr lang="en-US" dirty="0" smtClean="0"/>
              <a:t>Ambite, </a:t>
            </a:r>
            <a:r>
              <a:rPr lang="fr-FR" dirty="0"/>
              <a:t>Joel </a:t>
            </a:r>
            <a:r>
              <a:rPr lang="fr-FR" dirty="0" err="1"/>
              <a:t>Mathew</a:t>
            </a:r>
            <a:r>
              <a:rPr lang="en-US" dirty="0" smtClean="0"/>
              <a:t> </a:t>
            </a:r>
            <a:r>
              <a:rPr lang="en-US" dirty="0" smtClean="0"/>
              <a:t>@ USC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Example: </a:t>
            </a:r>
            <a:r>
              <a:rPr lang="en-US" dirty="0">
                <a:solidFill>
                  <a:srgbClr val="000000"/>
                </a:solidFill>
              </a:rPr>
              <a:t>Matching SANS/SAPS from HID against data dictionaries of other studies in SchizConnect</a:t>
            </a:r>
          </a:p>
          <a:p>
            <a:endParaRPr lang="en-US" dirty="0"/>
          </a:p>
        </p:txBody>
      </p:sp>
      <p:sp>
        <p:nvSpPr>
          <p:cNvPr id="5" name="Curated Data"/>
          <p:cNvSpPr txBox="1">
            <a:spLocks/>
          </p:cNvSpPr>
          <p:nvPr/>
        </p:nvSpPr>
        <p:spPr>
          <a:xfrm>
            <a:off x="807405" y="2386741"/>
            <a:ext cx="8229600" cy="727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"/>
          <p:cNvGraphicFramePr/>
          <p:nvPr>
            <p:extLst>
              <p:ext uri="{D42A27DB-BD31-4B8C-83A1-F6EECF244321}">
                <p14:modId xmlns:p14="http://schemas.microsoft.com/office/powerpoint/2010/main" val="3982955613"/>
              </p:ext>
            </p:extLst>
          </p:nvPr>
        </p:nvGraphicFramePr>
        <p:xfrm>
          <a:off x="1505667" y="3484263"/>
          <a:ext cx="2558348" cy="3172506"/>
        </p:xfrm>
        <a:graphic>
          <a:graphicData uri="http://schemas.openxmlformats.org/drawingml/2006/table">
            <a:tbl>
              <a:tblPr firstRow="1" firstCol="1"/>
              <a:tblGrid>
                <a:gridCol w="1461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51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Dataset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Variables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751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HID - SANS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24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751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HID - SAPS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751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MCIC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 cap="flat" cmpd="sng" algn="ctr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106</a:t>
                      </a:r>
                      <a:endParaRPr sz="1800" dirty="0">
                        <a:solidFill>
                          <a:srgbClr val="000000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 cap="flat" cmpd="sng" algn="ctr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751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NMORPH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470</a:t>
                      </a:r>
                      <a:endParaRPr sz="1800" dirty="0">
                        <a:solidFill>
                          <a:srgbClr val="000000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751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NUSDAST</a:t>
                      </a:r>
                      <a:endParaRPr sz="1800" dirty="0">
                        <a:solidFill>
                          <a:srgbClr val="000000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696</a:t>
                      </a:r>
                      <a:endParaRPr sz="1800" dirty="0">
                        <a:solidFill>
                          <a:srgbClr val="000000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"/>
          <p:cNvGraphicFramePr/>
          <p:nvPr>
            <p:extLst>
              <p:ext uri="{D42A27DB-BD31-4B8C-83A1-F6EECF244321}">
                <p14:modId xmlns:p14="http://schemas.microsoft.com/office/powerpoint/2010/main" val="3712170334"/>
              </p:ext>
            </p:extLst>
          </p:nvPr>
        </p:nvGraphicFramePr>
        <p:xfrm>
          <a:off x="4217298" y="4218294"/>
          <a:ext cx="3675572" cy="2438475"/>
        </p:xfrm>
        <a:graphic>
          <a:graphicData uri="http://schemas.openxmlformats.org/drawingml/2006/table">
            <a:tbl>
              <a:tblPr firstRow="1" firstCol="1"/>
              <a:tblGrid>
                <a:gridCol w="122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247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Dataset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 smtClean="0">
                          <a:solidFill>
                            <a:srgbClr val="000000"/>
                          </a:solidFill>
                        </a:rPr>
                        <a:t>Variables </a:t>
                      </a: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in SANS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V</a:t>
                      </a:r>
                      <a:r>
                        <a:rPr sz="1800" dirty="0" smtClean="0">
                          <a:solidFill>
                            <a:srgbClr val="000000"/>
                          </a:solidFill>
                        </a:rPr>
                        <a:t>ariables </a:t>
                      </a: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in </a:t>
                      </a:r>
                      <a:r>
                        <a:rPr sz="1800" dirty="0" smtClean="0">
                          <a:solidFill>
                            <a:srgbClr val="000000"/>
                          </a:solidFill>
                        </a:rPr>
                        <a:t>SAP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endParaRPr sz="1800" dirty="0">
                        <a:solidFill>
                          <a:srgbClr val="000000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91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 smtClean="0">
                          <a:solidFill>
                            <a:srgbClr val="000000"/>
                          </a:solidFill>
                        </a:rPr>
                        <a:t>MCIC</a:t>
                      </a:r>
                      <a:endParaRPr sz="1800" dirty="0">
                        <a:solidFill>
                          <a:srgbClr val="000000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9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 smtClean="0">
                          <a:solidFill>
                            <a:srgbClr val="000000"/>
                          </a:solidFill>
                        </a:rPr>
                        <a:t>NMORPH</a:t>
                      </a:r>
                      <a:endParaRPr sz="1800" dirty="0">
                        <a:solidFill>
                          <a:srgbClr val="000000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24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421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 smtClean="0">
                          <a:solidFill>
                            <a:srgbClr val="000000"/>
                          </a:solidFill>
                        </a:rPr>
                        <a:t>NUSDAST</a:t>
                      </a:r>
                      <a:endParaRPr sz="1800" dirty="0">
                        <a:solidFill>
                          <a:srgbClr val="000000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24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18450" y="3738488"/>
            <a:ext cx="187326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Gold Standard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3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harmonization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SANS</a:t>
            </a:r>
          </a:p>
        </p:txBody>
      </p:sp>
      <p:graphicFrame>
        <p:nvGraphicFramePr>
          <p:cNvPr id="4" name="Table"/>
          <p:cNvGraphicFramePr/>
          <p:nvPr>
            <p:extLst>
              <p:ext uri="{D42A27DB-BD31-4B8C-83A1-F6EECF244321}">
                <p14:modId xmlns:p14="http://schemas.microsoft.com/office/powerpoint/2010/main" val="3617929629"/>
              </p:ext>
            </p:extLst>
          </p:nvPr>
        </p:nvGraphicFramePr>
        <p:xfrm>
          <a:off x="1189669" y="2173289"/>
          <a:ext cx="6764662" cy="4135120"/>
        </p:xfrm>
        <a:graphic>
          <a:graphicData uri="http://schemas.openxmlformats.org/drawingml/2006/table">
            <a:tbl>
              <a:tblPr firstRow="1" firstCol="1"/>
              <a:tblGrid>
                <a:gridCol w="2081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1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09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Dataset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MCIC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NMORPH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NUSDAST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090">
                <a:tc rowSpan="2"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Precision</a:t>
                      </a:r>
                      <a:endParaRPr sz="1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</a:rPr>
                        <a:t>Recall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0.958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090">
                <a:tc rowSpan="2"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Precision</a:t>
                      </a:r>
                      <a:endParaRPr sz="1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</a:rPr>
                        <a:t>Recall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0.957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0.875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0.917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0.875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090">
                <a:tc rowSpan="2"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Precision</a:t>
                      </a:r>
                      <a:endParaRPr sz="1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</a:rPr>
                        <a:t>Recall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0.96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0.96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090">
                <a:tc rowSpan="2"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Precision</a:t>
                      </a:r>
                      <a:endParaRPr sz="1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</a:rPr>
                        <a:t>Recall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090">
                <a:tc rowSpan="2"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Precision</a:t>
                      </a:r>
                      <a:endParaRPr sz="1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</a:rPr>
                        <a:t>Recall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0.571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0.958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0.917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0.958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0.917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harmonization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SAPS</a:t>
            </a:r>
            <a:endParaRPr lang="en-US" dirty="0"/>
          </a:p>
        </p:txBody>
      </p:sp>
      <p:graphicFrame>
        <p:nvGraphicFramePr>
          <p:cNvPr id="4" name="Table"/>
          <p:cNvGraphicFramePr/>
          <p:nvPr>
            <p:extLst>
              <p:ext uri="{D42A27DB-BD31-4B8C-83A1-F6EECF244321}">
                <p14:modId xmlns:p14="http://schemas.microsoft.com/office/powerpoint/2010/main" val="1337966462"/>
              </p:ext>
            </p:extLst>
          </p:nvPr>
        </p:nvGraphicFramePr>
        <p:xfrm>
          <a:off x="1189669" y="2173289"/>
          <a:ext cx="6764662" cy="4135120"/>
        </p:xfrm>
        <a:graphic>
          <a:graphicData uri="http://schemas.openxmlformats.org/drawingml/2006/table">
            <a:tbl>
              <a:tblPr firstRow="1" firstCol="1"/>
              <a:tblGrid>
                <a:gridCol w="2081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1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09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Dataset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MCIC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NMORPH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NUSDAST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090">
                <a:tc rowSpan="2"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Precision</a:t>
                      </a:r>
                      <a:endParaRPr sz="1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</a:rPr>
                        <a:t>Recall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0.871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0.806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0.818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0.758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090">
                <a:tc rowSpan="2"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Precision</a:t>
                      </a:r>
                      <a:endParaRPr sz="1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</a:rPr>
                        <a:t>Recall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0.333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0.758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0.667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0.5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0.758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0.667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090">
                <a:tc rowSpan="2"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Precision</a:t>
                      </a:r>
                      <a:endParaRPr sz="1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</a:rPr>
                        <a:t>Recall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0.812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0.765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0.765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0.765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090">
                <a:tc rowSpan="2"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Precision</a:t>
                      </a:r>
                      <a:endParaRPr sz="1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</a:rPr>
                        <a:t>Recall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0.758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0.818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0.735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0.794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090">
                <a:tc rowSpan="2"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Precision</a:t>
                      </a:r>
                      <a:endParaRPr sz="1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defTabSz="914400">
                        <a:tabLst>
                          <a:tab pos="1181100" algn="l"/>
                        </a:tabLst>
                        <a:defRPr sz="2200" b="0"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</a:rPr>
                        <a:t>Recall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0.182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0.818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0.818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0.818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  <a:ea typeface="Helvetica Neue Medium"/>
                          <a:cs typeface="Helvetica Neue Medium"/>
                          <a:sym typeface="Helvetica Neue Medium"/>
                        </a:rPr>
                        <a:t>0.818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SchizConnect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98" y="1568669"/>
            <a:ext cx="4841125" cy="4608294"/>
          </a:xfrm>
        </p:spPr>
        <p:txBody>
          <a:bodyPr/>
          <a:lstStyle/>
          <a:p>
            <a:r>
              <a:rPr lang="en-US" dirty="0" smtClean="0"/>
              <a:t>1200 subjects: schizophrenia, </a:t>
            </a:r>
            <a:r>
              <a:rPr lang="en-US" dirty="0" err="1" smtClean="0"/>
              <a:t>schizoaffect</a:t>
            </a:r>
            <a:r>
              <a:rPr lang="en-US" dirty="0" smtClean="0"/>
              <a:t>, bipolar, siblings</a:t>
            </a:r>
          </a:p>
          <a:p>
            <a:r>
              <a:rPr lang="en-US" dirty="0" smtClean="0"/>
              <a:t>T1</a:t>
            </a:r>
            <a:r>
              <a:rPr lang="en-US" dirty="0"/>
              <a:t>, </a:t>
            </a:r>
            <a:r>
              <a:rPr lang="en-US" dirty="0" smtClean="0"/>
              <a:t>T2, DTI</a:t>
            </a:r>
            <a:r>
              <a:rPr lang="en-US" dirty="0"/>
              <a:t>, resting-state </a:t>
            </a:r>
            <a:r>
              <a:rPr lang="en-US" dirty="0" smtClean="0"/>
              <a:t>fMRI, task </a:t>
            </a:r>
            <a:r>
              <a:rPr lang="en-US" dirty="0"/>
              <a:t>fMRI</a:t>
            </a:r>
          </a:p>
          <a:p>
            <a:r>
              <a:rPr lang="en-US" dirty="0" smtClean="0"/>
              <a:t>Cognition tests</a:t>
            </a:r>
          </a:p>
          <a:p>
            <a:r>
              <a:rPr lang="en-US" dirty="0" smtClean="0"/>
              <a:t>Clinical assessments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0" y="4357433"/>
            <a:ext cx="8956621" cy="21019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" t="25009" r="6242"/>
          <a:stretch/>
        </p:blipFill>
        <p:spPr>
          <a:xfrm>
            <a:off x="4939687" y="1802724"/>
            <a:ext cx="3956729" cy="23554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2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DataBridge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Howard Lander</a:t>
            </a:r>
            <a:r>
              <a:rPr lang="en-US" dirty="0"/>
              <a:t>, </a:t>
            </a:r>
            <a:r>
              <a:rPr lang="en-US" dirty="0" smtClean="0"/>
              <a:t>Arcot Rajasekar @ UNC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5212" y="2640900"/>
            <a:ext cx="5180763" cy="2428875"/>
            <a:chOff x="437456" y="4137952"/>
            <a:chExt cx="5180763" cy="24288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456" y="4137952"/>
              <a:ext cx="3038475" cy="2428875"/>
            </a:xfrm>
            <a:prstGeom prst="rect">
              <a:avLst/>
            </a:prstGeom>
          </p:spPr>
        </p:pic>
        <p:pic>
          <p:nvPicPr>
            <p:cNvPr id="5" name="Picture 4" descr="footer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716" y="4221684"/>
              <a:ext cx="1158037" cy="322731"/>
            </a:xfrm>
            <a:prstGeom prst="rect">
              <a:avLst/>
            </a:prstGeom>
          </p:spPr>
        </p:pic>
        <p:pic>
          <p:nvPicPr>
            <p:cNvPr id="6" name="Picture 5" descr="Feinberg-logo-small-web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716" y="4777631"/>
              <a:ext cx="1001554" cy="500777"/>
            </a:xfrm>
            <a:prstGeom prst="rect">
              <a:avLst/>
            </a:prstGeom>
          </p:spPr>
        </p:pic>
        <p:pic>
          <p:nvPicPr>
            <p:cNvPr id="9" name="Picture 8" descr="birn-small-horiz-light-backgroun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503" y="5578615"/>
              <a:ext cx="2064716" cy="243804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3560716" y="6121667"/>
              <a:ext cx="1899173" cy="400110"/>
              <a:chOff x="4095951" y="5107221"/>
              <a:chExt cx="1899173" cy="400110"/>
            </a:xfrm>
          </p:grpSpPr>
          <p:pic>
            <p:nvPicPr>
              <p:cNvPr id="7170" name="Picture 2" descr="https://central.xnat.org/images/logo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5951" y="5107221"/>
                <a:ext cx="908308" cy="336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045825" y="5107221"/>
                <a:ext cx="949299" cy="400110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r>
                  <a:rPr lang="en-US" sz="2000" b="1" dirty="0" smtClean="0"/>
                  <a:t>Central</a:t>
                </a:r>
                <a:endParaRPr lang="en-US" sz="2000" b="1" dirty="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500137" y="5192773"/>
            <a:ext cx="8319161" cy="731520"/>
            <a:chOff x="500137" y="5491450"/>
            <a:chExt cx="8319161" cy="731520"/>
          </a:xfrm>
        </p:grpSpPr>
        <p:grpSp>
          <p:nvGrpSpPr>
            <p:cNvPr id="10" name="Group 9"/>
            <p:cNvGrpSpPr/>
            <p:nvPr/>
          </p:nvGrpSpPr>
          <p:grpSpPr>
            <a:xfrm>
              <a:off x="500137" y="5491450"/>
              <a:ext cx="2881775" cy="731520"/>
              <a:chOff x="365212" y="5504702"/>
              <a:chExt cx="2881775" cy="731520"/>
            </a:xfrm>
          </p:grpSpPr>
          <p:pic>
            <p:nvPicPr>
              <p:cNvPr id="1026" name="Picture 2" descr="Image result for databases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15" t="30844" r="37254" b="32634"/>
              <a:stretch/>
            </p:blipFill>
            <p:spPr bwMode="auto">
              <a:xfrm>
                <a:off x="365212" y="5504702"/>
                <a:ext cx="737324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Image result for databases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178684" y="5504702"/>
                <a:ext cx="737324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Image result for databases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97984" y="5504702"/>
                <a:ext cx="737324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735308" y="5716574"/>
                <a:ext cx="5116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●●●</a:t>
                </a:r>
                <a:endParaRPr lang="en-US" sz="1400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381912" y="5626377"/>
              <a:ext cx="54373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FBIRN </a:t>
              </a:r>
              <a:r>
                <a:rPr lang="en-US" sz="2400" dirty="0" smtClean="0"/>
                <a:t>3, </a:t>
              </a:r>
              <a:r>
                <a:rPr lang="en-US" sz="2400" dirty="0"/>
                <a:t>CNTRACS, REWARD, </a:t>
              </a:r>
              <a:r>
                <a:rPr lang="en-US" sz="2400" dirty="0" err="1"/>
                <a:t>BrainGluSchi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0137" y="5712422"/>
            <a:ext cx="2370096" cy="731520"/>
            <a:chOff x="365212" y="5504702"/>
            <a:chExt cx="2370096" cy="731520"/>
          </a:xfrm>
        </p:grpSpPr>
        <p:pic>
          <p:nvPicPr>
            <p:cNvPr id="22" name="Picture 2" descr="Image result for databases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15" t="30844" r="37254" b="32634"/>
            <a:stretch/>
          </p:blipFill>
          <p:spPr bwMode="auto">
            <a:xfrm>
              <a:off x="365212" y="5504702"/>
              <a:ext cx="737324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Image result for databases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78684" y="5504702"/>
              <a:ext cx="737324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Image result for databases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97984" y="5504702"/>
              <a:ext cx="737324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2952209" y="5712422"/>
            <a:ext cx="2729676" cy="731520"/>
            <a:chOff x="365212" y="5504702"/>
            <a:chExt cx="2729676" cy="731520"/>
          </a:xfrm>
        </p:grpSpPr>
        <p:pic>
          <p:nvPicPr>
            <p:cNvPr id="27" name="Picture 2" descr="Image result for databases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15" t="30844" r="37254" b="32634"/>
            <a:stretch/>
          </p:blipFill>
          <p:spPr bwMode="auto">
            <a:xfrm>
              <a:off x="365212" y="5504702"/>
              <a:ext cx="737324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Image result for databases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78684" y="5504702"/>
              <a:ext cx="737324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Image result for databases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97984" y="5504702"/>
              <a:ext cx="737324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743509" y="5608854"/>
              <a:ext cx="351379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126072" y="3156858"/>
            <a:ext cx="457200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/>
              <a:t>Males with Schizophrenia, both a DTI and a T1 scan, and measures of Executive Function</a:t>
            </a:r>
          </a:p>
        </p:txBody>
      </p:sp>
    </p:spTree>
    <p:extLst>
      <p:ext uri="{BB962C8B-B14F-4D97-AF65-F5344CB8AC3E}">
        <p14:creationId xmlns:p14="http://schemas.microsoft.com/office/powerpoint/2010/main" val="378174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DataBridge</a:t>
            </a:r>
            <a:endParaRPr 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6" y="2086442"/>
            <a:ext cx="6089909" cy="455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685800" y="4386203"/>
            <a:ext cx="7772400" cy="1790760"/>
          </a:xfrm>
          <a:prstGeom prst="roundRect">
            <a:avLst>
              <a:gd name="adj" fmla="val 91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Ins="9144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008DA4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Assist scientists in discovering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“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interesting” data sets by automatically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forming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communities of data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Domain scientists can create their own algorithms defining “interesting”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Build an extensible, adaptable platform for building communities of data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Search for relevant data sets through community defined linkages</a:t>
            </a:r>
          </a:p>
        </p:txBody>
      </p:sp>
    </p:spTree>
    <p:extLst>
      <p:ext uri="{BB962C8B-B14F-4D97-AF65-F5344CB8AC3E}">
        <p14:creationId xmlns:p14="http://schemas.microsoft.com/office/powerpoint/2010/main" val="180022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DataBridge</a:t>
            </a:r>
            <a:endParaRPr lang="en-US" dirty="0" smtClean="0"/>
          </a:p>
          <a:p>
            <a:r>
              <a:rPr lang="en-US" dirty="0" smtClean="0"/>
              <a:t>Similarity between SchizConnect datasets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582"/>
          <a:stretch/>
        </p:blipFill>
        <p:spPr>
          <a:xfrm>
            <a:off x="3405227" y="2544078"/>
            <a:ext cx="5160230" cy="234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304840" y="3713272"/>
            <a:ext cx="4572000" cy="3000732"/>
          </a:xfrm>
          <a:prstGeom prst="roundRect">
            <a:avLst>
              <a:gd name="adj" fmla="val 816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91440" tIns="45720" rIns="91440" bIns="4572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Build resource description framework (RDF) of SchizConnect meta data and ontology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Use study metadata to define signature vectors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Hamming distance on </a:t>
            </a:r>
            <a:r>
              <a:rPr lang="en-US" dirty="0">
                <a:ea typeface="Helvetica" charset="0"/>
                <a:cs typeface="Helvetica" charset="0"/>
              </a:rPr>
              <a:t>signature vectors for similarity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Detect network of communities using the resulting set of similarities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98" y="3543970"/>
            <a:ext cx="7781004" cy="161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3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57313"/>
            <a:ext cx="8296689" cy="4819650"/>
          </a:xfrm>
        </p:spPr>
        <p:txBody>
          <a:bodyPr>
            <a:noAutofit/>
          </a:bodyPr>
          <a:lstStyle/>
          <a:p>
            <a:r>
              <a:rPr lang="en-US" dirty="0"/>
              <a:t>NIMH </a:t>
            </a:r>
            <a:r>
              <a:rPr lang="en-US" dirty="0" smtClean="0"/>
              <a:t>1U01 MH097435 </a:t>
            </a:r>
          </a:p>
          <a:p>
            <a:r>
              <a:rPr lang="en-US" dirty="0" smtClean="0"/>
              <a:t>SchizConnect team</a:t>
            </a:r>
          </a:p>
          <a:p>
            <a:pPr lvl="1"/>
            <a:r>
              <a:rPr lang="en-US" dirty="0" smtClean="0"/>
              <a:t>Jose Luis Ambite, Kathryn Alpert – mediator</a:t>
            </a:r>
          </a:p>
          <a:p>
            <a:pPr lvl="1"/>
            <a:r>
              <a:rPr lang="en-US" dirty="0"/>
              <a:t>Steven </a:t>
            </a:r>
            <a:r>
              <a:rPr lang="en-US" dirty="0" smtClean="0"/>
              <a:t>Potkin</a:t>
            </a:r>
            <a:r>
              <a:rPr lang="en-US" dirty="0"/>
              <a:t>, David </a:t>
            </a:r>
            <a:r>
              <a:rPr lang="en-US" dirty="0" smtClean="0"/>
              <a:t>Keator – FBIRN (HID)</a:t>
            </a:r>
          </a:p>
          <a:p>
            <a:pPr lvl="1"/>
            <a:r>
              <a:rPr lang="en-US" dirty="0"/>
              <a:t>Vince Calhoun, Margaret </a:t>
            </a:r>
            <a:r>
              <a:rPr lang="en-US" dirty="0" smtClean="0"/>
              <a:t>King</a:t>
            </a:r>
            <a:r>
              <a:rPr lang="en-US" dirty="0"/>
              <a:t> </a:t>
            </a:r>
            <a:r>
              <a:rPr lang="en-US" dirty="0" smtClean="0"/>
              <a:t>– MCIC, COBRE (COINS)</a:t>
            </a:r>
          </a:p>
          <a:p>
            <a:pPr lvl="1"/>
            <a:r>
              <a:rPr lang="en-US" dirty="0"/>
              <a:t>Kathryn </a:t>
            </a:r>
            <a:r>
              <a:rPr lang="en-US" dirty="0" smtClean="0"/>
              <a:t>Alpert</a:t>
            </a:r>
            <a:r>
              <a:rPr lang="en-US" dirty="0"/>
              <a:t>, </a:t>
            </a:r>
            <a:r>
              <a:rPr lang="en-US" dirty="0" smtClean="0"/>
              <a:t>Alex Kogan – NU (XNAT/REDCap)</a:t>
            </a:r>
          </a:p>
          <a:p>
            <a:pPr lvl="1"/>
            <a:r>
              <a:rPr lang="en-US" dirty="0"/>
              <a:t>Jessica </a:t>
            </a:r>
            <a:r>
              <a:rPr lang="en-US" dirty="0" smtClean="0"/>
              <a:t>Turner – terminology</a:t>
            </a:r>
          </a:p>
          <a:p>
            <a:r>
              <a:rPr lang="en-US" dirty="0" smtClean="0"/>
              <a:t>New at SchizConnect</a:t>
            </a:r>
          </a:p>
          <a:p>
            <a:pPr lvl="1"/>
            <a:r>
              <a:rPr lang="en-US" dirty="0" smtClean="0"/>
              <a:t>Deanna Barch</a:t>
            </a:r>
            <a:r>
              <a:rPr lang="en-US" dirty="0"/>
              <a:t>, Juan </a:t>
            </a:r>
            <a:r>
              <a:rPr lang="en-US" dirty="0" smtClean="0"/>
              <a:t>Bustillo – new datasets</a:t>
            </a:r>
          </a:p>
          <a:p>
            <a:pPr lvl="1"/>
            <a:r>
              <a:rPr lang="en-US" dirty="0"/>
              <a:t>Chris </a:t>
            </a:r>
            <a:r>
              <a:rPr lang="en-US" dirty="0" smtClean="0"/>
              <a:t>Gorgolewski, </a:t>
            </a:r>
            <a:r>
              <a:rPr lang="en-US" dirty="0"/>
              <a:t>Kathryn Alpert </a:t>
            </a:r>
            <a:r>
              <a:rPr lang="en-US" dirty="0"/>
              <a:t>– BIDS</a:t>
            </a:r>
            <a:endParaRPr lang="fr-FR" dirty="0"/>
          </a:p>
          <a:p>
            <a:pPr lvl="1"/>
            <a:r>
              <a:rPr lang="en-US" dirty="0"/>
              <a:t>Karteek </a:t>
            </a:r>
            <a:r>
              <a:rPr lang="en-US" dirty="0"/>
              <a:t>Popuri , Kathryn Alpert, </a:t>
            </a:r>
            <a:r>
              <a:rPr lang="en-US" dirty="0"/>
              <a:t>M. Faisal Beg – CERAMICCA</a:t>
            </a:r>
          </a:p>
          <a:p>
            <a:pPr lvl="1"/>
            <a:r>
              <a:rPr lang="fr-FR" dirty="0" smtClean="0"/>
              <a:t>Jose </a:t>
            </a:r>
            <a:r>
              <a:rPr lang="fr-FR" dirty="0"/>
              <a:t>Luis </a:t>
            </a:r>
            <a:r>
              <a:rPr lang="fr-FR" dirty="0" err="1"/>
              <a:t>Ambite</a:t>
            </a:r>
            <a:r>
              <a:rPr lang="fr-FR" dirty="0"/>
              <a:t>, Joel </a:t>
            </a:r>
            <a:r>
              <a:rPr lang="fr-FR" dirty="0" err="1" smtClean="0"/>
              <a:t>Mathew</a:t>
            </a:r>
            <a:r>
              <a:rPr lang="fr-FR" dirty="0" smtClean="0"/>
              <a:t> – </a:t>
            </a:r>
            <a:r>
              <a:rPr lang="fr-FR" dirty="0" err="1" smtClean="0"/>
              <a:t>schema</a:t>
            </a:r>
            <a:r>
              <a:rPr lang="fr-FR" dirty="0" smtClean="0"/>
              <a:t> </a:t>
            </a:r>
            <a:r>
              <a:rPr lang="fr-FR" dirty="0" err="1" smtClean="0"/>
              <a:t>mapping</a:t>
            </a:r>
            <a:endParaRPr lang="fr-FR" dirty="0" smtClean="0"/>
          </a:p>
          <a:p>
            <a:pPr lvl="1"/>
            <a:r>
              <a:rPr lang="en-US" dirty="0"/>
              <a:t>Howard Lander, Arcot </a:t>
            </a:r>
            <a:r>
              <a:rPr lang="en-US" dirty="0" smtClean="0"/>
              <a:t>Rajasekar – </a:t>
            </a:r>
            <a:r>
              <a:rPr lang="en-US" dirty="0" err="1" smtClean="0"/>
              <a:t>DataBridge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SchizConnect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neuroimaging database on schizophrenia and related disorders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65212" y="2646280"/>
            <a:ext cx="7661877" cy="2428875"/>
            <a:chOff x="628650" y="2786856"/>
            <a:chExt cx="7661877" cy="2428875"/>
          </a:xfrm>
        </p:grpSpPr>
        <p:grpSp>
          <p:nvGrpSpPr>
            <p:cNvPr id="14" name="Group 13"/>
            <p:cNvGrpSpPr/>
            <p:nvPr/>
          </p:nvGrpSpPr>
          <p:grpSpPr>
            <a:xfrm>
              <a:off x="628650" y="2786856"/>
              <a:ext cx="5180763" cy="2428875"/>
              <a:chOff x="437456" y="4137952"/>
              <a:chExt cx="5180763" cy="242887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37456" y="4137952"/>
                <a:ext cx="3038475" cy="2428875"/>
              </a:xfrm>
              <a:prstGeom prst="rect">
                <a:avLst/>
              </a:prstGeom>
            </p:spPr>
          </p:pic>
          <p:pic>
            <p:nvPicPr>
              <p:cNvPr id="5" name="Picture 4" descr="footer-logo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0716" y="4221684"/>
                <a:ext cx="1158037" cy="322731"/>
              </a:xfrm>
              <a:prstGeom prst="rect">
                <a:avLst/>
              </a:prstGeom>
            </p:spPr>
          </p:pic>
          <p:pic>
            <p:nvPicPr>
              <p:cNvPr id="6" name="Picture 5" descr="Feinberg-logo-small-web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0716" y="4777631"/>
                <a:ext cx="1001554" cy="500777"/>
              </a:xfrm>
              <a:prstGeom prst="rect">
                <a:avLst/>
              </a:prstGeom>
            </p:spPr>
          </p:pic>
          <p:pic>
            <p:nvPicPr>
              <p:cNvPr id="9" name="Picture 8" descr="birn-small-horiz-light-background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3503" y="5578615"/>
                <a:ext cx="2064716" cy="243804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3560716" y="6121667"/>
                <a:ext cx="1899173" cy="400110"/>
                <a:chOff x="4095951" y="5107221"/>
                <a:chExt cx="1899173" cy="400110"/>
              </a:xfrm>
            </p:grpSpPr>
            <p:pic>
              <p:nvPicPr>
                <p:cNvPr id="7170" name="Picture 2" descr="https://central.xnat.org/images/logo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5951" y="5107221"/>
                  <a:ext cx="908308" cy="3366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5045825" y="5107221"/>
                  <a:ext cx="949299" cy="400110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spAutoFit/>
                </a:bodyPr>
                <a:lstStyle/>
                <a:p>
                  <a:r>
                    <a:rPr lang="en-US" sz="2000" b="1" dirty="0" smtClean="0"/>
                    <a:t>Central</a:t>
                  </a:r>
                  <a:endParaRPr lang="en-US" sz="2000" b="1" dirty="0"/>
                </a:p>
              </p:txBody>
            </p:sp>
          </p:grpSp>
        </p:grpSp>
        <p:cxnSp>
          <p:nvCxnSpPr>
            <p:cNvPr id="21" name="Straight Arrow Connector 20"/>
            <p:cNvCxnSpPr>
              <a:endCxn id="25" idx="1"/>
            </p:cNvCxnSpPr>
            <p:nvPr/>
          </p:nvCxnSpPr>
          <p:spPr>
            <a:xfrm>
              <a:off x="5809413" y="3033215"/>
              <a:ext cx="620101" cy="914915"/>
            </a:xfrm>
            <a:prstGeom prst="straightConnector1">
              <a:avLst/>
            </a:prstGeom>
            <a:ln w="127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6429514" y="3507794"/>
              <a:ext cx="1861013" cy="880672"/>
              <a:chOff x="6679744" y="4399500"/>
              <a:chExt cx="1861013" cy="880672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6679744" y="4399500"/>
                <a:ext cx="1861013" cy="880672"/>
              </a:xfrm>
              <a:prstGeom prst="roundRect">
                <a:avLst>
                  <a:gd name="adj" fmla="val 8507"/>
                </a:avLst>
              </a:prstGeom>
              <a:solidFill>
                <a:srgbClr val="FFFFB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Mediator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6" name="Picture 25" descr="gateway-usc-shield-name-black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247" y="4777087"/>
                <a:ext cx="1494758" cy="322731"/>
              </a:xfrm>
              <a:prstGeom prst="rect">
                <a:avLst/>
              </a:prstGeom>
            </p:spPr>
          </p:pic>
        </p:grpSp>
        <p:cxnSp>
          <p:nvCxnSpPr>
            <p:cNvPr id="30" name="Straight Arrow Connector 29"/>
            <p:cNvCxnSpPr>
              <a:endCxn id="25" idx="1"/>
            </p:cNvCxnSpPr>
            <p:nvPr/>
          </p:nvCxnSpPr>
          <p:spPr>
            <a:xfrm>
              <a:off x="5809413" y="3633607"/>
              <a:ext cx="620101" cy="314523"/>
            </a:xfrm>
            <a:prstGeom prst="straightConnector1">
              <a:avLst/>
            </a:prstGeom>
            <a:ln w="127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9" idx="3"/>
              <a:endCxn id="25" idx="1"/>
            </p:cNvCxnSpPr>
            <p:nvPr/>
          </p:nvCxnSpPr>
          <p:spPr>
            <a:xfrm flipV="1">
              <a:off x="5809413" y="3948130"/>
              <a:ext cx="620101" cy="401291"/>
            </a:xfrm>
            <a:prstGeom prst="straightConnector1">
              <a:avLst/>
            </a:prstGeom>
            <a:ln w="127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25" idx="1"/>
            </p:cNvCxnSpPr>
            <p:nvPr/>
          </p:nvCxnSpPr>
          <p:spPr>
            <a:xfrm flipV="1">
              <a:off x="5829586" y="3948130"/>
              <a:ext cx="599928" cy="970456"/>
            </a:xfrm>
            <a:prstGeom prst="straightConnector1">
              <a:avLst/>
            </a:prstGeom>
            <a:ln w="127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487445" y="5237824"/>
            <a:ext cx="3209025" cy="939139"/>
            <a:chOff x="1919848" y="212152"/>
            <a:chExt cx="5334000" cy="1311848"/>
          </a:xfrm>
        </p:grpSpPr>
        <p:sp>
          <p:nvSpPr>
            <p:cNvPr id="41" name="Rounded Rectangle 40"/>
            <p:cNvSpPr/>
            <p:nvPr/>
          </p:nvSpPr>
          <p:spPr>
            <a:xfrm>
              <a:off x="1919848" y="212152"/>
              <a:ext cx="5334000" cy="1311848"/>
            </a:xfrm>
            <a:prstGeom prst="roundRect">
              <a:avLst>
                <a:gd name="adj" fmla="val 5895"/>
              </a:avLst>
            </a:prstGeom>
            <a:solidFill>
              <a:srgbClr val="B8FF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http://schizconnect.org/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334745" y="658907"/>
              <a:ext cx="2095500" cy="712693"/>
              <a:chOff x="2334745" y="658907"/>
              <a:chExt cx="2095500" cy="712693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2334745" y="658907"/>
                <a:ext cx="2095500" cy="712693"/>
              </a:xfrm>
              <a:prstGeom prst="roundRect">
                <a:avLst>
                  <a:gd name="adj" fmla="val 0"/>
                </a:avLst>
              </a:prstGeom>
              <a:solidFill>
                <a:srgbClr val="00D2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Web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Portal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29142" y="1002557"/>
                <a:ext cx="1906710" cy="277299"/>
              </a:xfrm>
              <a:prstGeom prst="rect">
                <a:avLst/>
              </a:prstGeom>
              <a:solidFill>
                <a:srgbClr val="B8FFB8"/>
              </a:solidFill>
              <a:ln>
                <a:solidFill>
                  <a:schemeClr val="tx1"/>
                </a:solidFill>
              </a:ln>
            </p:spPr>
            <p:txBody>
              <a:bodyPr wrap="none" lIns="45720" tIns="18288" rIns="45720" bIns="18288">
                <a:spAutoFit/>
              </a:bodyPr>
              <a:lstStyle/>
              <a:p>
                <a:pPr algn="ctr"/>
                <a:r>
                  <a:rPr lang="en-US" sz="1050" b="1" dirty="0"/>
                  <a:t>Mediator Interface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712615" y="658906"/>
              <a:ext cx="2157172" cy="712694"/>
              <a:chOff x="2303910" y="658906"/>
              <a:chExt cx="2157172" cy="712694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2334745" y="658906"/>
                <a:ext cx="2095500" cy="712694"/>
              </a:xfrm>
              <a:prstGeom prst="roundRect">
                <a:avLst>
                  <a:gd name="adj" fmla="val 0"/>
                </a:avLst>
              </a:prstGeom>
              <a:solidFill>
                <a:srgbClr val="00D2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Data Warehouse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303910" y="1002558"/>
                <a:ext cx="2157172" cy="277299"/>
              </a:xfrm>
              <a:prstGeom prst="rect">
                <a:avLst/>
              </a:prstGeom>
              <a:solidFill>
                <a:srgbClr val="B8FFB8"/>
              </a:solidFill>
              <a:ln>
                <a:solidFill>
                  <a:schemeClr val="tx1"/>
                </a:solidFill>
              </a:ln>
            </p:spPr>
            <p:txBody>
              <a:bodyPr wrap="none" lIns="45720" tIns="18288" rIns="45720" bIns="18288">
                <a:spAutoFit/>
              </a:bodyPr>
              <a:lstStyle/>
              <a:p>
                <a:pPr algn="ctr"/>
                <a:r>
                  <a:rPr lang="en-US" sz="1050" b="1" dirty="0"/>
                  <a:t>Data Source Interface</a:t>
                </a:r>
              </a:p>
            </p:txBody>
          </p:sp>
        </p:grpSp>
      </p:grpSp>
      <p:cxnSp>
        <p:nvCxnSpPr>
          <p:cNvPr id="55" name="Straight Arrow Connector 54"/>
          <p:cNvCxnSpPr>
            <a:stCxn id="25" idx="2"/>
            <a:endCxn id="41" idx="0"/>
          </p:cNvCxnSpPr>
          <p:nvPr/>
        </p:nvCxnSpPr>
        <p:spPr>
          <a:xfrm flipH="1">
            <a:off x="7091958" y="4247890"/>
            <a:ext cx="4625" cy="989934"/>
          </a:xfrm>
          <a:prstGeom prst="straightConnector1">
            <a:avLst/>
          </a:prstGeom>
          <a:ln w="127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00137" y="5198153"/>
            <a:ext cx="2881775" cy="731520"/>
            <a:chOff x="365212" y="5504702"/>
            <a:chExt cx="2881775" cy="731520"/>
          </a:xfrm>
        </p:grpSpPr>
        <p:pic>
          <p:nvPicPr>
            <p:cNvPr id="1026" name="Picture 2" descr="Image result for databases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15" t="30844" r="37254" b="32634"/>
            <a:stretch/>
          </p:blipFill>
          <p:spPr bwMode="auto">
            <a:xfrm>
              <a:off x="365212" y="5504702"/>
              <a:ext cx="737324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Image result for databases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78684" y="5504702"/>
              <a:ext cx="737324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Image result for databases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97984" y="5504702"/>
              <a:ext cx="737324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735308" y="5716574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●●●</a:t>
              </a:r>
              <a:endParaRPr lang="en-US" sz="1400" dirty="0"/>
            </a:p>
          </p:txBody>
        </p:sp>
      </p:grpSp>
      <p:pic>
        <p:nvPicPr>
          <p:cNvPr id="36" name="Content Placeholder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6" y="1253720"/>
            <a:ext cx="7492527" cy="214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0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SchizConnect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3466407"/>
            <a:ext cx="8265968" cy="3225338"/>
          </a:xfrm>
        </p:spPr>
        <p:txBody>
          <a:bodyPr>
            <a:noAutofit/>
          </a:bodyPr>
          <a:lstStyle/>
          <a:p>
            <a:r>
              <a:rPr lang="en-US" sz="2400" dirty="0"/>
              <a:t>Males with Schizophrenia, both a DTI and a T1 scan, and measures of Executive Function</a:t>
            </a:r>
          </a:p>
          <a:p>
            <a:r>
              <a:rPr lang="en-US" sz="2400" dirty="0"/>
              <a:t>Subjects with 3T T1 and Resting-State scans, who have measures of Functional Capacity (UPSA) and Executive Function</a:t>
            </a:r>
          </a:p>
          <a:p>
            <a:r>
              <a:rPr lang="en-US" sz="2400" dirty="0"/>
              <a:t>Subjects with a T1 scan and demographic data</a:t>
            </a:r>
          </a:p>
          <a:p>
            <a:r>
              <a:rPr lang="en-US" sz="2400" dirty="0"/>
              <a:t>Subjects with both a Working Memory task scan and a T1 scan, who have measures of Verbal Episodic Memory and Verbal Working </a:t>
            </a:r>
            <a:r>
              <a:rPr lang="en-US" sz="2400" dirty="0" smtClean="0"/>
              <a:t>Memory</a:t>
            </a:r>
            <a:endParaRPr lang="en-US" sz="2400" dirty="0"/>
          </a:p>
        </p:txBody>
      </p:sp>
      <p:pic>
        <p:nvPicPr>
          <p:cNvPr id="35" name="Content Placeholder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6" y="1253720"/>
            <a:ext cx="7492527" cy="214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766"/>
            <a:ext cx="8229600" cy="4579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Males </a:t>
            </a:r>
            <a:r>
              <a:rPr lang="en-US" sz="2400" dirty="0"/>
              <a:t>with Schizophrenia, both a DTI and a T1 scan, and measures of Executive Function 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26" y="2837180"/>
            <a:ext cx="1955800" cy="274701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935" y="1751399"/>
            <a:ext cx="6227530" cy="2131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7" y="4130040"/>
            <a:ext cx="2266950" cy="2727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957" y="2697719"/>
            <a:ext cx="7315200" cy="31296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260" y="3442526"/>
            <a:ext cx="7315200" cy="3303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00" y="5051355"/>
            <a:ext cx="7315200" cy="18066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4" name="Picture 3" descr="Screen Shot 2016-09-15 at 10.45.49 A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53" y="2152400"/>
            <a:ext cx="5169753" cy="21642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731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Subjects with 3T T1 and Resting-State scans, who have measures of Functional Capacity (UPSA) and Executive Function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4" y="1721960"/>
            <a:ext cx="7152527" cy="4449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38" y="1350824"/>
            <a:ext cx="5764554" cy="26934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Screen Shot 2016-09-15 at 10.44.19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304" y="2316837"/>
            <a:ext cx="5502696" cy="2244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363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Subjects with a T1 scan and demographic </a:t>
            </a:r>
            <a:r>
              <a:rPr lang="en-US" sz="2400" dirty="0" smtClean="0"/>
              <a:t>data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7" y="2265708"/>
            <a:ext cx="8229600" cy="3742885"/>
          </a:xfrm>
          <a:prstGeom prst="rect">
            <a:avLst/>
          </a:prstGeom>
        </p:spPr>
      </p:pic>
      <p:pic>
        <p:nvPicPr>
          <p:cNvPr id="3" name="Picture 2" descr="Screen Shot 2016-09-15 at 10.10.19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29" y="1427228"/>
            <a:ext cx="7190916" cy="2038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Screen Shot 2016-09-15 at 10.10.30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09" y="2897542"/>
            <a:ext cx="5925991" cy="22460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87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6920</TotalTime>
  <Words>2162</Words>
  <Application>Microsoft Office PowerPoint</Application>
  <PresentationFormat>On-screen Show (4:3)</PresentationFormat>
  <Paragraphs>623</Paragraphs>
  <Slides>43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Helvetica Neue Medium</vt:lpstr>
      <vt:lpstr>宋体</vt:lpstr>
      <vt:lpstr>Arial</vt:lpstr>
      <vt:lpstr>Calibri</vt:lpstr>
      <vt:lpstr>Calibri Light</vt:lpstr>
      <vt:lpstr>Helvetica</vt:lpstr>
      <vt:lpstr>Wingdings</vt:lpstr>
      <vt:lpstr>Office Theme</vt:lpstr>
      <vt:lpstr>SchizConnect Work-in-Progress:  Data Mediation, BIDSification and Pipelines for Neuroimaging Research in Schizophrenia</vt:lpstr>
      <vt:lpstr>Outline</vt:lpstr>
      <vt:lpstr>Why do we need SchizConnect</vt:lpstr>
      <vt:lpstr>What is SchizConnect</vt:lpstr>
      <vt:lpstr>What is SchizConnect</vt:lpstr>
      <vt:lpstr>What is SchizConnect</vt:lpstr>
      <vt:lpstr>Males with Schizophrenia, both a DTI and a T1 scan, and measures of Executive Function </vt:lpstr>
      <vt:lpstr>Subjects with 3T T1 and Resting-State scans, who have measures of Functional Capacity (UPSA) and Executive Function</vt:lpstr>
      <vt:lpstr>Subjects with a T1 scan and demographic data</vt:lpstr>
      <vt:lpstr>Subjects with both a Working Memory task scan and a T1 scan, who have measures of Episodic and Working Memory</vt:lpstr>
      <vt:lpstr>How does SchizConnect work</vt:lpstr>
      <vt:lpstr>How does SchizConnect work</vt:lpstr>
      <vt:lpstr>How does SchizConnect work</vt:lpstr>
      <vt:lpstr>How does SchizConnect work</vt:lpstr>
      <vt:lpstr>How does SchizConnect work</vt:lpstr>
      <vt:lpstr>How does SchizConnect work</vt:lpstr>
      <vt:lpstr>How does SchizConnect work</vt:lpstr>
      <vt:lpstr>How does SchizConnect work</vt:lpstr>
      <vt:lpstr>How does SchizConnect work</vt:lpstr>
      <vt:lpstr>How does SchizConnect work</vt:lpstr>
      <vt:lpstr>What is SchizConnect being used for</vt:lpstr>
      <vt:lpstr>What is SchizConnect being used for</vt:lpstr>
      <vt:lpstr>What’s new at SchizConnect</vt:lpstr>
      <vt:lpstr>New data sources</vt:lpstr>
      <vt:lpstr>Data standardization – BIDS</vt:lpstr>
      <vt:lpstr>Data standardization – BIDS</vt:lpstr>
      <vt:lpstr>Data standardization – BIDS</vt:lpstr>
      <vt:lpstr>Why BIDS for SchizConnect</vt:lpstr>
      <vt:lpstr>Why BIDS for SchizConnect</vt:lpstr>
      <vt:lpstr>Why BIDS for SchizConnect</vt:lpstr>
      <vt:lpstr>Data computation – CERAMICCA</vt:lpstr>
      <vt:lpstr>Data computation – CERAMICCA</vt:lpstr>
      <vt:lpstr>CERAMICCA meta-scheduler</vt:lpstr>
      <vt:lpstr>Data computation – CERAMICCA</vt:lpstr>
      <vt:lpstr>Data harmonization</vt:lpstr>
      <vt:lpstr>Data harmonization</vt:lpstr>
      <vt:lpstr>Data harmonization</vt:lpstr>
      <vt:lpstr>Data harmonization</vt:lpstr>
      <vt:lpstr>Data harmonization</vt:lpstr>
      <vt:lpstr>Data discovery</vt:lpstr>
      <vt:lpstr>Data discovery</vt:lpstr>
      <vt:lpstr>Data discovery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SchizConnect Update</dc:title>
  <dc:creator>Lei Wang</dc:creator>
  <cp:lastModifiedBy>Lei Wang</cp:lastModifiedBy>
  <cp:revision>463</cp:revision>
  <dcterms:created xsi:type="dcterms:W3CDTF">2015-03-23T16:43:27Z</dcterms:created>
  <dcterms:modified xsi:type="dcterms:W3CDTF">2017-09-13T03:03:12Z</dcterms:modified>
</cp:coreProperties>
</file>